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9" r:id="rId2"/>
    <p:sldId id="258" r:id="rId3"/>
    <p:sldId id="270" r:id="rId4"/>
    <p:sldId id="257" r:id="rId5"/>
    <p:sldId id="286" r:id="rId6"/>
    <p:sldId id="259" r:id="rId7"/>
    <p:sldId id="260" r:id="rId8"/>
    <p:sldId id="272" r:id="rId9"/>
    <p:sldId id="273" r:id="rId10"/>
    <p:sldId id="287" r:id="rId11"/>
    <p:sldId id="293" r:id="rId12"/>
    <p:sldId id="265" r:id="rId13"/>
    <p:sldId id="266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8" r:id="rId23"/>
    <p:sldId id="292" r:id="rId24"/>
    <p:sldId id="294" r:id="rId25"/>
    <p:sldId id="281" r:id="rId26"/>
    <p:sldId id="284" r:id="rId27"/>
    <p:sldId id="282" r:id="rId28"/>
    <p:sldId id="283" r:id="rId29"/>
    <p:sldId id="285" r:id="rId30"/>
    <p:sldId id="289" r:id="rId31"/>
    <p:sldId id="290" r:id="rId32"/>
    <p:sldId id="295" r:id="rId33"/>
    <p:sldId id="291" r:id="rId34"/>
    <p:sldId id="268" r:id="rId3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B5DF4-88E9-5C46-B92E-358C620F4E47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54900-E8C7-C14F-8873-263607B674A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843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54900-E8C7-C14F-8873-263607B674A7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458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33E1-443C-7046-805F-B485E6E66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A685-7C7A-9D4E-863F-7F341FA2A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8F754-BA05-104A-A4D4-6B82453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75D28-5280-6143-8DAE-23C2E368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F6E1-3890-4947-A40B-A6853095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5691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7D5D-9A95-8A43-B36A-AF03FBCC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52258-7060-CD4C-B483-B2D9FA0DC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AC117-33D4-424C-9114-F5B0AB4B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0737E-0CE9-554F-9C19-C6609083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041E-58D8-6B4A-87BC-C4185FC7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287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1D048-D96B-5343-9ED9-91C3630DE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EBFF9-338D-1E4B-923A-DB44EB40D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41684-F296-1640-95C8-88C025FE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19A8-ACDA-DC47-A668-9CD41815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C4A69-3550-754B-AA5E-CE773A35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026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5279-B6F7-8047-B434-F8C5F39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8E22E-77EA-0F4F-B864-8E3A14DE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E8C65-ECCE-AF41-999B-610B5147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E4B6E-434A-5646-987D-682BA537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87AC1-6923-774C-819D-8D0FB651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4077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15F5-A928-B04C-8902-FC23BF7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9C703-7D2A-574D-8B58-07522F03D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1981E-2274-7F43-B580-71D6506E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2AC3C-6F2D-EC40-946F-88804022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40E08-0E49-1F4D-88DD-C01841F8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9795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8F69-3ABE-3D4F-9BA6-F444F76C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9EEAF-1567-DD46-AEB8-51094A13E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B9D25-0AC0-5544-9017-F2536CCD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51765-E5D8-EF45-A31F-53395384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5C804-D2ED-7D4D-964E-073AD5EC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6B6-7B72-8B41-B9E2-2CD66C4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6654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4C28-6681-B04A-91BB-03AB947D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D46BC-A916-6E4C-9D62-225009473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E0898-6C83-2547-BECD-354F51C2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515E00-4BB0-AF4F-94C5-1D6D92A00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272C5-0B34-3842-BFCE-530BEF5F2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28925-AE78-DE45-93DE-66E2D533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ADC6A-CF60-5346-A0F8-369D7C96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A86A8-D17C-3649-AF55-84D96BC3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365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7CF8-BB6A-0D45-A9B5-770B4768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4D4E3-B4B0-6F40-98FD-688F32B6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832D6-B437-2147-B797-DFA75E74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10601-ECB1-1F4E-8700-9862645C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758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C5980-0357-6647-9436-41D8913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77D18-2F7B-D44E-91CD-69003F8E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05FB4-C96F-6A4D-ABA4-4F049A2D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425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06A2-B248-8A4C-AD7C-0D04789D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3F42-B1F7-5642-A234-2B593C29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9631-1545-AD4F-8009-55AA83296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9C987-1428-D344-B6A7-2E8F5E66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2FC9D-CA80-BC4E-9A86-2864F20C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8566C-EB4C-E84D-A478-682FA45D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80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5FA6-5A6A-5D40-9AB6-BEC5ABAB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D9295-1512-CE44-8EF7-2810573CC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39A2-AF8C-A741-8359-1BE2E5525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918E-4459-C546-9B2C-A50C27FB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8E1D3-C989-C440-823A-0643546C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E7717-8A3B-1448-9113-78E2C2A0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2057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5E03B-4111-DE4D-97E5-EFE32517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75CC-AFCA-0341-AAE4-E9A4B487B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6315-1789-8149-9EE5-8EA116226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353BD-9CA2-CE4A-8B27-0E0A6010835D}" type="datetimeFigureOut">
              <a:rPr lang="en-FR" smtClean="0"/>
              <a:t>06/09/2021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D4A88-5157-6244-8678-023479D34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D520-413F-CF46-9DFA-87FD7F75E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A3195-E901-4449-AE6E-681939D2F37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088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BA32-1FBB-9A45-B3C4-C4F31FF7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87" y="365125"/>
            <a:ext cx="10515600" cy="1325563"/>
          </a:xfrm>
        </p:spPr>
        <p:txBody>
          <a:bodyPr/>
          <a:lstStyle/>
          <a:p>
            <a:pPr algn="ctr"/>
            <a:r>
              <a:rPr lang="en-FR" b="1" dirty="0">
                <a:solidFill>
                  <a:srgbClr val="FF0000"/>
                </a:solidFill>
              </a:rPr>
              <a:t>Stage  </a:t>
            </a:r>
            <a:r>
              <a:rPr lang="fr-FR" b="1" dirty="0">
                <a:solidFill>
                  <a:srgbClr val="FF0000"/>
                </a:solidFill>
              </a:rPr>
              <a:t>de 4</a:t>
            </a:r>
            <a:r>
              <a:rPr lang="fr-FR" b="1" baseline="30000" dirty="0">
                <a:solidFill>
                  <a:srgbClr val="FF0000"/>
                </a:solidFill>
              </a:rPr>
              <a:t>ème</a:t>
            </a:r>
            <a:r>
              <a:rPr lang="fr-FR" b="1" dirty="0">
                <a:solidFill>
                  <a:srgbClr val="FF0000"/>
                </a:solidFill>
              </a:rPr>
              <a:t> année </a:t>
            </a:r>
            <a:r>
              <a:rPr lang="fr-FR" b="1" dirty="0" err="1">
                <a:solidFill>
                  <a:srgbClr val="FF0000"/>
                </a:solidFill>
              </a:rPr>
              <a:t>Polytech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br>
              <a:rPr lang="en-FR" b="1" dirty="0">
                <a:solidFill>
                  <a:srgbClr val="FF0000"/>
                </a:solidFill>
              </a:rPr>
            </a:br>
            <a:r>
              <a:rPr lang="en-FR" b="1" dirty="0">
                <a:solidFill>
                  <a:srgbClr val="FF0000"/>
                </a:solidFill>
              </a:rPr>
              <a:t>	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7AEF4-64C1-354B-843F-FD2307FD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sz="3200" b="1" u="sng" dirty="0"/>
              <a:t>Une approche implicite pour la reconstruction de modèles stratigraphiques pour des données de </a:t>
            </a:r>
            <a:r>
              <a:rPr lang="fr-FR" sz="3200" b="1" u="sng" dirty="0" err="1"/>
              <a:t>résevoirs</a:t>
            </a:r>
            <a:endParaRPr lang="en-FR" sz="3200" b="1" u="sng" dirty="0"/>
          </a:p>
          <a:p>
            <a:pPr marL="0" indent="0">
              <a:buNone/>
            </a:pPr>
            <a:endParaRPr lang="en-FR" dirty="0"/>
          </a:p>
          <a:p>
            <a:pPr marL="0" indent="0">
              <a:buNone/>
            </a:pPr>
            <a:r>
              <a:rPr lang="en-FR" dirty="0">
                <a:solidFill>
                  <a:schemeClr val="accent5"/>
                </a:solidFill>
              </a:rPr>
              <a:t>			</a:t>
            </a:r>
            <a:r>
              <a:rPr lang="en-FR" b="1" dirty="0">
                <a:solidFill>
                  <a:schemeClr val="accent5"/>
                </a:solidFill>
              </a:rPr>
              <a:t>ÉLÈVE</a:t>
            </a:r>
            <a:r>
              <a:rPr lang="en-FR" dirty="0">
                <a:solidFill>
                  <a:schemeClr val="accent5"/>
                </a:solidFill>
              </a:rPr>
              <a:t> </a:t>
            </a:r>
            <a:r>
              <a:rPr lang="en-FR" b="1" dirty="0">
                <a:solidFill>
                  <a:schemeClr val="accent5"/>
                </a:solidFill>
              </a:rPr>
              <a:t>:</a:t>
            </a:r>
            <a:r>
              <a:rPr lang="en-FR" dirty="0">
                <a:solidFill>
                  <a:schemeClr val="accent5"/>
                </a:solidFill>
              </a:rPr>
              <a:t> </a:t>
            </a:r>
            <a:r>
              <a:rPr lang="en-FR" b="1" dirty="0"/>
              <a:t>BAKHADDA ABDESSAMAD </a:t>
            </a:r>
          </a:p>
          <a:p>
            <a:pPr marL="0" indent="0">
              <a:buNone/>
            </a:pPr>
            <a:r>
              <a:rPr lang="en-FR" b="1" dirty="0"/>
              <a:t>					</a:t>
            </a:r>
          </a:p>
          <a:p>
            <a:pPr marL="0" indent="0">
              <a:buNone/>
            </a:pPr>
            <a:r>
              <a:rPr lang="en-FR" b="1" dirty="0"/>
              <a:t>			</a:t>
            </a:r>
            <a:r>
              <a:rPr lang="en-FR" b="1" dirty="0">
                <a:solidFill>
                  <a:schemeClr val="accent5"/>
                </a:solidFill>
              </a:rPr>
              <a:t>TUTEURS : </a:t>
            </a:r>
            <a:r>
              <a:rPr lang="en-FR" b="1" dirty="0"/>
              <a:t>JEAN-FRANÇOIS RAINAUD </a:t>
            </a:r>
          </a:p>
          <a:p>
            <a:pPr marL="0" indent="0" algn="ctr">
              <a:buNone/>
            </a:pPr>
            <a:r>
              <a:rPr lang="en-FR" b="1" dirty="0"/>
              <a:t>			     ALEXANDRA BAC/MARC DANIEL</a:t>
            </a:r>
            <a:endParaRPr lang="en-FR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FR" b="1" dirty="0"/>
              <a:t>				</a:t>
            </a:r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FR" b="1" dirty="0"/>
              <a:t>tage 01/06/2021 à 31/08/2021</a:t>
            </a:r>
          </a:p>
        </p:txBody>
      </p:sp>
    </p:spTree>
    <p:extLst>
      <p:ext uri="{BB962C8B-B14F-4D97-AF65-F5344CB8AC3E}">
        <p14:creationId xmlns:p14="http://schemas.microsoft.com/office/powerpoint/2010/main" val="10289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91CB-BE13-C94D-B339-B85FAF74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-18602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Vue générale du travail réalisé</a:t>
            </a:r>
            <a:endParaRPr lang="en-FR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9580BAC-6BF1-B247-AFF3-61E1AF67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68" y="939126"/>
            <a:ext cx="11885994" cy="56772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C4F15C-3F77-E04B-AE20-1E370EC0474B}"/>
              </a:ext>
            </a:extLst>
          </p:cNvPr>
          <p:cNvSpPr/>
          <p:nvPr/>
        </p:nvSpPr>
        <p:spPr>
          <a:xfrm>
            <a:off x="1" y="939126"/>
            <a:ext cx="2805830" cy="398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8885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91CB-BE13-C94D-B339-B85FAF74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-18602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Vue générale du travail réalisé</a:t>
            </a:r>
            <a:endParaRPr lang="en-FR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9580BAC-6BF1-B247-AFF3-61E1AF67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68" y="939126"/>
            <a:ext cx="11893464" cy="5680768"/>
          </a:xfrm>
        </p:spPr>
      </p:pic>
      <p:pic>
        <p:nvPicPr>
          <p:cNvPr id="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E4440AD-DF19-2F42-9EA7-68DDCD0C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" y="939126"/>
            <a:ext cx="11885994" cy="567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50F424-A09F-1945-9FF6-612244CE2B69}"/>
              </a:ext>
            </a:extLst>
          </p:cNvPr>
          <p:cNvSpPr/>
          <p:nvPr/>
        </p:nvSpPr>
        <p:spPr>
          <a:xfrm>
            <a:off x="3219189" y="939126"/>
            <a:ext cx="2876811" cy="452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3367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809D-9DBA-AE4F-95FE-8FED58A5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4788"/>
          </a:xfrm>
        </p:spPr>
        <p:txBody>
          <a:bodyPr>
            <a:normAutofit fontScale="90000"/>
          </a:bodyPr>
          <a:lstStyle/>
          <a:p>
            <a:r>
              <a:rPr lang="en-FR" b="1" dirty="0">
                <a:solidFill>
                  <a:srgbClr val="FF0000"/>
                </a:solidFill>
              </a:rPr>
              <a:t>Reconstruction par approximation avec calcul des collocations par grille régulière </a:t>
            </a:r>
            <a:br>
              <a:rPr lang="en-FR" sz="2800" b="1" dirty="0">
                <a:solidFill>
                  <a:srgbClr val="FF0000"/>
                </a:solidFill>
              </a:rPr>
            </a:br>
            <a:endParaRPr lang="en-F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8DF96-2274-D34C-8B67-B165BEE12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On </a:t>
                </a:r>
                <a:r>
                  <a:rPr lang="en-US" dirty="0" err="1"/>
                  <a:t>choisit</a:t>
                </a:r>
                <a:r>
                  <a:rPr lang="en-US" dirty="0"/>
                  <a:t> n collocations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avec sous-échantillonnage par grille </a:t>
                </a:r>
                <a:r>
                  <a:rPr lang="en-US" dirty="0" err="1"/>
                  <a:t>régulière</a:t>
                </a:r>
                <a:r>
                  <a:rPr lang="en-US" dirty="0"/>
                  <a:t> (</a:t>
                </a:r>
                <a:r>
                  <a:rPr lang="en-FR" dirty="0"/>
                  <a:t>avec N </a:t>
                </a:r>
                <a14:m>
                  <m:oMath xmlns:m="http://schemas.openxmlformats.org/officeDocument/2006/math">
                    <m:r>
                      <a:rPr lang="en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FR" dirty="0"/>
                  <a:t>	</a:t>
                </a:r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8DF96-2274-D34C-8B67-B165BEE12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3B3A523-9A01-8146-933A-C8115B9A13F8}"/>
              </a:ext>
            </a:extLst>
          </p:cNvPr>
          <p:cNvSpPr/>
          <p:nvPr/>
        </p:nvSpPr>
        <p:spPr>
          <a:xfrm>
            <a:off x="4743795" y="3813398"/>
            <a:ext cx="3400022" cy="24985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D0960C4-0C2A-5F4F-A018-11709EF9F776}"/>
              </a:ext>
            </a:extLst>
          </p:cNvPr>
          <p:cNvCxnSpPr/>
          <p:nvPr/>
        </p:nvCxnSpPr>
        <p:spPr>
          <a:xfrm flipV="1">
            <a:off x="4756674" y="2923504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7ED5D0D-3CDC-C346-936C-D3D8457469FE}"/>
              </a:ext>
            </a:extLst>
          </p:cNvPr>
          <p:cNvCxnSpPr/>
          <p:nvPr/>
        </p:nvCxnSpPr>
        <p:spPr>
          <a:xfrm flipV="1">
            <a:off x="8156696" y="2923504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48C0830-4497-2D4D-B834-0F17A3C39902}"/>
              </a:ext>
            </a:extLst>
          </p:cNvPr>
          <p:cNvCxnSpPr/>
          <p:nvPr/>
        </p:nvCxnSpPr>
        <p:spPr>
          <a:xfrm flipV="1">
            <a:off x="8156696" y="5423258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975FBC4-4A0C-E948-BE23-E15938B38354}"/>
              </a:ext>
            </a:extLst>
          </p:cNvPr>
          <p:cNvCxnSpPr/>
          <p:nvPr/>
        </p:nvCxnSpPr>
        <p:spPr>
          <a:xfrm>
            <a:off x="6083198" y="2923504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315DC4F-87F7-E84F-A25E-62D71C101A8F}"/>
              </a:ext>
            </a:extLst>
          </p:cNvPr>
          <p:cNvCxnSpPr/>
          <p:nvPr/>
        </p:nvCxnSpPr>
        <p:spPr>
          <a:xfrm>
            <a:off x="9483220" y="2923504"/>
            <a:ext cx="0" cy="249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B08F32-CC2C-6C4B-AE52-CA8E15F559D8}"/>
              </a:ext>
            </a:extLst>
          </p:cNvPr>
          <p:cNvCxnSpPr/>
          <p:nvPr/>
        </p:nvCxnSpPr>
        <p:spPr>
          <a:xfrm>
            <a:off x="8515158" y="3592311"/>
            <a:ext cx="0" cy="249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3F228A-D38C-AC48-B20C-AD9C4C03F31F}"/>
              </a:ext>
            </a:extLst>
          </p:cNvPr>
          <p:cNvCxnSpPr/>
          <p:nvPr/>
        </p:nvCxnSpPr>
        <p:spPr>
          <a:xfrm>
            <a:off x="8819958" y="3367825"/>
            <a:ext cx="0" cy="249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7E65C59-45C8-2F4C-966D-DDCCAC459B6E}"/>
              </a:ext>
            </a:extLst>
          </p:cNvPr>
          <p:cNvCxnSpPr/>
          <p:nvPr/>
        </p:nvCxnSpPr>
        <p:spPr>
          <a:xfrm>
            <a:off x="9146223" y="3153177"/>
            <a:ext cx="0" cy="249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3DF80EE-35E1-DD4A-A8A9-96ACB192BA17}"/>
              </a:ext>
            </a:extLst>
          </p:cNvPr>
          <p:cNvCxnSpPr/>
          <p:nvPr/>
        </p:nvCxnSpPr>
        <p:spPr>
          <a:xfrm>
            <a:off x="5115136" y="3592311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25F67B3-8360-A941-9F8F-15827E173063}"/>
              </a:ext>
            </a:extLst>
          </p:cNvPr>
          <p:cNvCxnSpPr/>
          <p:nvPr/>
        </p:nvCxnSpPr>
        <p:spPr>
          <a:xfrm>
            <a:off x="5419936" y="3365678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C4D0A96-E55D-D34E-91A2-E9CEDCA02357}"/>
              </a:ext>
            </a:extLst>
          </p:cNvPr>
          <p:cNvCxnSpPr/>
          <p:nvPr/>
        </p:nvCxnSpPr>
        <p:spPr>
          <a:xfrm>
            <a:off x="5746201" y="3153177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A8B2039-71DF-DA4A-8012-87E52F086699}"/>
              </a:ext>
            </a:extLst>
          </p:cNvPr>
          <p:cNvCxnSpPr/>
          <p:nvPr/>
        </p:nvCxnSpPr>
        <p:spPr>
          <a:xfrm flipV="1">
            <a:off x="5257877" y="2921357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78C59AF-4F66-CF48-ADCB-BD2AFAAC52E5}"/>
              </a:ext>
            </a:extLst>
          </p:cNvPr>
          <p:cNvCxnSpPr/>
          <p:nvPr/>
        </p:nvCxnSpPr>
        <p:spPr>
          <a:xfrm flipV="1">
            <a:off x="5778398" y="2924577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FE2D70B-81C2-3E43-A8A9-CBA3B656C6C8}"/>
              </a:ext>
            </a:extLst>
          </p:cNvPr>
          <p:cNvCxnSpPr/>
          <p:nvPr/>
        </p:nvCxnSpPr>
        <p:spPr>
          <a:xfrm flipV="1">
            <a:off x="6277454" y="2921357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66BAD9B-93F1-7643-BE50-FE7F9120F0AD}"/>
              </a:ext>
            </a:extLst>
          </p:cNvPr>
          <p:cNvCxnSpPr/>
          <p:nvPr/>
        </p:nvCxnSpPr>
        <p:spPr>
          <a:xfrm flipV="1">
            <a:off x="6849490" y="2927976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788AB83-9F95-C641-8E36-35A35E163842}"/>
              </a:ext>
            </a:extLst>
          </p:cNvPr>
          <p:cNvCxnSpPr/>
          <p:nvPr/>
        </p:nvCxnSpPr>
        <p:spPr>
          <a:xfrm flipV="1">
            <a:off x="7543340" y="2927976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A2E6ABD-E8D3-554F-B02B-4A1C67884B23}"/>
              </a:ext>
            </a:extLst>
          </p:cNvPr>
          <p:cNvCxnSpPr/>
          <p:nvPr/>
        </p:nvCxnSpPr>
        <p:spPr>
          <a:xfrm flipV="1">
            <a:off x="8143817" y="3432220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A895108-100F-B041-9F71-634D8E012120}"/>
              </a:ext>
            </a:extLst>
          </p:cNvPr>
          <p:cNvCxnSpPr/>
          <p:nvPr/>
        </p:nvCxnSpPr>
        <p:spPr>
          <a:xfrm flipV="1">
            <a:off x="8139171" y="3951555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D396033-EE3A-8B46-A1AF-4959AADE4EAA}"/>
              </a:ext>
            </a:extLst>
          </p:cNvPr>
          <p:cNvCxnSpPr/>
          <p:nvPr/>
        </p:nvCxnSpPr>
        <p:spPr>
          <a:xfrm flipV="1">
            <a:off x="8146787" y="4507841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8AFEB93-49F0-584A-A256-9E7C79084B6B}"/>
              </a:ext>
            </a:extLst>
          </p:cNvPr>
          <p:cNvCxnSpPr/>
          <p:nvPr/>
        </p:nvCxnSpPr>
        <p:spPr>
          <a:xfrm flipV="1">
            <a:off x="8136878" y="4989783"/>
            <a:ext cx="1326524" cy="88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2F0F358-06C1-7C4C-9963-A6DCC2B57E25}"/>
              </a:ext>
            </a:extLst>
          </p:cNvPr>
          <p:cNvCxnSpPr/>
          <p:nvPr/>
        </p:nvCxnSpPr>
        <p:spPr>
          <a:xfrm flipH="1">
            <a:off x="4743795" y="4320862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3AD7F02-0F16-7247-82A5-101A40F324AD}"/>
              </a:ext>
            </a:extLst>
          </p:cNvPr>
          <p:cNvCxnSpPr/>
          <p:nvPr/>
        </p:nvCxnSpPr>
        <p:spPr>
          <a:xfrm flipH="1">
            <a:off x="4736856" y="4829141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5093C21-7BD5-3444-B899-1DE8FC25943F}"/>
              </a:ext>
            </a:extLst>
          </p:cNvPr>
          <p:cNvCxnSpPr/>
          <p:nvPr/>
        </p:nvCxnSpPr>
        <p:spPr>
          <a:xfrm flipH="1">
            <a:off x="4729534" y="5396483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CD53CAB-3581-5E4F-AA9E-9B03147C75FE}"/>
              </a:ext>
            </a:extLst>
          </p:cNvPr>
          <p:cNvCxnSpPr/>
          <p:nvPr/>
        </p:nvCxnSpPr>
        <p:spPr>
          <a:xfrm flipH="1">
            <a:off x="4729534" y="5867579"/>
            <a:ext cx="340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73CDD31-00E5-1042-800E-8BEF3DD721BE}"/>
              </a:ext>
            </a:extLst>
          </p:cNvPr>
          <p:cNvCxnSpPr/>
          <p:nvPr/>
        </p:nvCxnSpPr>
        <p:spPr>
          <a:xfrm>
            <a:off x="5257877" y="3816618"/>
            <a:ext cx="0" cy="249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C05E31D-8190-7C48-BA67-9075C7A28263}"/>
              </a:ext>
            </a:extLst>
          </p:cNvPr>
          <p:cNvCxnSpPr/>
          <p:nvPr/>
        </p:nvCxnSpPr>
        <p:spPr>
          <a:xfrm>
            <a:off x="5795996" y="3809999"/>
            <a:ext cx="0" cy="249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2ACAD31-3E93-F848-BE06-7754ABAC6D95}"/>
              </a:ext>
            </a:extLst>
          </p:cNvPr>
          <p:cNvCxnSpPr/>
          <p:nvPr/>
        </p:nvCxnSpPr>
        <p:spPr>
          <a:xfrm>
            <a:off x="6277454" y="3816618"/>
            <a:ext cx="0" cy="249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63DA2E0E-3D32-1E48-8141-EDB0FAEC7CE3}"/>
              </a:ext>
            </a:extLst>
          </p:cNvPr>
          <p:cNvCxnSpPr/>
          <p:nvPr/>
        </p:nvCxnSpPr>
        <p:spPr>
          <a:xfrm>
            <a:off x="6854562" y="3816618"/>
            <a:ext cx="0" cy="249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691A221-708D-C249-8862-26382A0E4471}"/>
              </a:ext>
            </a:extLst>
          </p:cNvPr>
          <p:cNvCxnSpPr/>
          <p:nvPr/>
        </p:nvCxnSpPr>
        <p:spPr>
          <a:xfrm>
            <a:off x="7543340" y="3816618"/>
            <a:ext cx="0" cy="249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D9AE34B9-09DA-9341-9BA6-2AFB5ED87C60}"/>
              </a:ext>
            </a:extLst>
          </p:cNvPr>
          <p:cNvSpPr/>
          <p:nvPr/>
        </p:nvSpPr>
        <p:spPr>
          <a:xfrm>
            <a:off x="4803131" y="5087100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F345FE8-BAD2-374D-89B5-A6EB675CE93E}"/>
              </a:ext>
            </a:extLst>
          </p:cNvPr>
          <p:cNvSpPr/>
          <p:nvPr/>
        </p:nvSpPr>
        <p:spPr>
          <a:xfrm>
            <a:off x="5016106" y="5001241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A6CC146-B531-0D47-BD02-A7547A8D71DF}"/>
              </a:ext>
            </a:extLst>
          </p:cNvPr>
          <p:cNvSpPr/>
          <p:nvPr/>
        </p:nvSpPr>
        <p:spPr>
          <a:xfrm>
            <a:off x="5400108" y="4631520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F0BC13B-40A6-BD48-9E7F-048FC89DA282}"/>
              </a:ext>
            </a:extLst>
          </p:cNvPr>
          <p:cNvSpPr/>
          <p:nvPr/>
        </p:nvSpPr>
        <p:spPr>
          <a:xfrm>
            <a:off x="5513754" y="4934847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D1FA7D5-4141-7549-838F-FFEBF82B0255}"/>
              </a:ext>
            </a:extLst>
          </p:cNvPr>
          <p:cNvSpPr/>
          <p:nvPr/>
        </p:nvSpPr>
        <p:spPr>
          <a:xfrm>
            <a:off x="5345575" y="5150738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E2C0B01-CD63-6545-A07E-0D152AE6FDC1}"/>
              </a:ext>
            </a:extLst>
          </p:cNvPr>
          <p:cNvSpPr/>
          <p:nvPr/>
        </p:nvSpPr>
        <p:spPr>
          <a:xfrm>
            <a:off x="5605764" y="5110114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0CCDDAAB-6768-C044-BDB1-EFE7EB67A71B}"/>
              </a:ext>
            </a:extLst>
          </p:cNvPr>
          <p:cNvSpPr/>
          <p:nvPr/>
        </p:nvSpPr>
        <p:spPr>
          <a:xfrm>
            <a:off x="6033367" y="4365365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028B6E6-84BB-894A-8A81-46B822453CFF}"/>
              </a:ext>
            </a:extLst>
          </p:cNvPr>
          <p:cNvSpPr/>
          <p:nvPr/>
        </p:nvSpPr>
        <p:spPr>
          <a:xfrm>
            <a:off x="5868309" y="4636539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2EB1204-74FE-A747-B250-705F0A5259E5}"/>
              </a:ext>
            </a:extLst>
          </p:cNvPr>
          <p:cNvSpPr/>
          <p:nvPr/>
        </p:nvSpPr>
        <p:spPr>
          <a:xfrm>
            <a:off x="6062597" y="4690170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1695037-6CA3-CA4E-877B-38E4EE172847}"/>
              </a:ext>
            </a:extLst>
          </p:cNvPr>
          <p:cNvSpPr/>
          <p:nvPr/>
        </p:nvSpPr>
        <p:spPr>
          <a:xfrm>
            <a:off x="6408508" y="4926120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73DA1E59-5CE6-F140-BA38-E0D0B62319B1}"/>
              </a:ext>
            </a:extLst>
          </p:cNvPr>
          <p:cNvSpPr/>
          <p:nvPr/>
        </p:nvSpPr>
        <p:spPr>
          <a:xfrm>
            <a:off x="6479015" y="4448075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6B8B6B1-89B7-0E45-A47B-E7D37C267ECA}"/>
              </a:ext>
            </a:extLst>
          </p:cNvPr>
          <p:cNvSpPr/>
          <p:nvPr/>
        </p:nvSpPr>
        <p:spPr>
          <a:xfrm>
            <a:off x="6482292" y="4587552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145A8CB-BF9E-5140-B9E5-14301C4B9BAF}"/>
              </a:ext>
            </a:extLst>
          </p:cNvPr>
          <p:cNvSpPr/>
          <p:nvPr/>
        </p:nvSpPr>
        <p:spPr>
          <a:xfrm>
            <a:off x="6639705" y="3973512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D6A374B5-9FD3-3048-8A59-D97065F96342}"/>
              </a:ext>
            </a:extLst>
          </p:cNvPr>
          <p:cNvSpPr/>
          <p:nvPr/>
        </p:nvSpPr>
        <p:spPr>
          <a:xfrm>
            <a:off x="7056827" y="4057106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435DED6-7540-B546-B826-B962D39E462C}"/>
              </a:ext>
            </a:extLst>
          </p:cNvPr>
          <p:cNvSpPr/>
          <p:nvPr/>
        </p:nvSpPr>
        <p:spPr>
          <a:xfrm>
            <a:off x="7266136" y="3909128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060C22C-21E2-E343-9895-434828B0276C}"/>
              </a:ext>
            </a:extLst>
          </p:cNvPr>
          <p:cNvSpPr/>
          <p:nvPr/>
        </p:nvSpPr>
        <p:spPr>
          <a:xfrm>
            <a:off x="7292966" y="3633457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5BDD93D-3E7C-0D44-9BA9-8EDC460B5CAE}"/>
              </a:ext>
            </a:extLst>
          </p:cNvPr>
          <p:cNvSpPr/>
          <p:nvPr/>
        </p:nvSpPr>
        <p:spPr>
          <a:xfrm>
            <a:off x="7940204" y="3634824"/>
            <a:ext cx="97973" cy="979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D6C3D59C-1E24-764C-A7E1-1652200613F7}"/>
              </a:ext>
            </a:extLst>
          </p:cNvPr>
          <p:cNvCxnSpPr/>
          <p:nvPr/>
        </p:nvCxnSpPr>
        <p:spPr>
          <a:xfrm flipV="1">
            <a:off x="4255471" y="5087100"/>
            <a:ext cx="1164465" cy="52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06335CD7-3639-A340-8001-8000D11F4462}"/>
                  </a:ext>
                </a:extLst>
              </p:cNvPr>
              <p:cNvSpPr txBox="1"/>
              <p:nvPr/>
            </p:nvSpPr>
            <p:spPr>
              <a:xfrm>
                <a:off x="2288198" y="5538168"/>
                <a:ext cx="22771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Dans chaque cellule pleine,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barycentre des points</a:t>
                </a: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06335CD7-3639-A340-8001-8000D11F4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98" y="5538168"/>
                <a:ext cx="2277109" cy="923330"/>
              </a:xfrm>
              <a:prstGeom prst="rect">
                <a:avLst/>
              </a:prstGeom>
              <a:blipFill>
                <a:blip r:embed="rId4"/>
                <a:stretch>
                  <a:fillRect l="-2222" t="-2703" r="-2778" b="-9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F830-C40E-6249-B994-565F42F0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252" y="-8331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 err="1">
                <a:solidFill>
                  <a:srgbClr val="FF0000"/>
                </a:solidFill>
              </a:rPr>
              <a:t>Résultats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préliminaries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FR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FCF4-0C0D-E246-80DB-03618CE4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" y="1303794"/>
            <a:ext cx="5828839" cy="5579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ED497-D07C-3148-BCF3-5C318537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1268"/>
            <a:ext cx="6087710" cy="55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8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279-4D23-0546-AD48-61EA5AFE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76" y="-155772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Résultats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preliminaires</a:t>
            </a:r>
            <a:r>
              <a:rPr lang="en-US" b="1" dirty="0">
                <a:solidFill>
                  <a:srgbClr val="FF0000"/>
                </a:solidFill>
              </a:rPr>
              <a:t> (synthetic)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BDB8B-FEC3-D149-9F93-1E141829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512"/>
            <a:ext cx="5954038" cy="5602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0BF3C-558E-614B-B28E-50C38912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2512"/>
            <a:ext cx="6096000" cy="56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6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279-4D23-0546-AD48-61EA5AFE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76" y="-155772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Résultats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preliminaires</a:t>
            </a:r>
            <a:r>
              <a:rPr lang="en-US" b="1" dirty="0">
                <a:solidFill>
                  <a:srgbClr val="FF0000"/>
                </a:solidFill>
              </a:rPr>
              <a:t> (volve)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1B43BF-1EB9-2C4C-8AF7-104F9A67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57" y="3020786"/>
            <a:ext cx="9829800" cy="3657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8F5A38-69B9-9C44-9D91-041A519B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835514"/>
            <a:ext cx="5369379" cy="30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D629DE-765D-7548-BEF5-83171B3A6588}"/>
              </a:ext>
            </a:extLst>
          </p:cNvPr>
          <p:cNvSpPr txBox="1">
            <a:spLocks/>
          </p:cNvSpPr>
          <p:nvPr/>
        </p:nvSpPr>
        <p:spPr>
          <a:xfrm>
            <a:off x="-37576" y="-155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FF0000"/>
                </a:solidFill>
              </a:rPr>
              <a:t>Résultats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préliminaires</a:t>
            </a:r>
            <a:r>
              <a:rPr lang="en-US" b="1" dirty="0">
                <a:solidFill>
                  <a:srgbClr val="FF0000"/>
                </a:solidFill>
              </a:rPr>
              <a:t> (Thurrock)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F53FFC-CF25-7840-81E5-723D1BB4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7759700" cy="5321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C61655-F983-3342-9740-9120C643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9" y="730772"/>
            <a:ext cx="7565571" cy="30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D1C9-C29A-3B41-852B-302B9AA9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02" y="-38985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FR" b="1" dirty="0">
                <a:solidFill>
                  <a:srgbClr val="FF0000"/>
                </a:solidFill>
              </a:rPr>
              <a:t>istance données/surfaces (volve)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6A8137E2-598D-1B48-B9F1-8E498871AC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3" y="623767"/>
            <a:ext cx="5273457" cy="305888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59E51DB-BFFB-C149-8F5A-50009590BA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45" y="565535"/>
            <a:ext cx="5071129" cy="3175348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2E65523-3F76-F74D-B1E3-721DEE9E401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" y="3682652"/>
            <a:ext cx="5450733" cy="317534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BFDA2DC-6D15-0049-AAAE-5B15C3AE6A2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920" y="3814175"/>
            <a:ext cx="5154459" cy="30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84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C1F0-8506-D74C-8540-FB4F2FED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87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FR" b="1" dirty="0">
                <a:solidFill>
                  <a:srgbClr val="FF0000"/>
                </a:solidFill>
              </a:rPr>
              <a:t>istance données/surfaces (Thurrock)</a:t>
            </a: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3C4253-25CC-7C4E-9DBF-E4498E15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86" y="648179"/>
            <a:ext cx="5224609" cy="323489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1F881-DF06-434C-A76B-67C10A28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342" y="648178"/>
            <a:ext cx="5264480" cy="3234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E6769-5078-084A-9DA2-0009B144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" y="3883070"/>
            <a:ext cx="5224609" cy="297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DF0C70-A5C8-FB4A-885D-2297B99DA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342" y="3782860"/>
            <a:ext cx="5534025" cy="30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B3C0-D06E-6747-9099-8D1FC054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90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Coupe  (volve)</a:t>
            </a:r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1B30B2-5511-D447-B8F2-0194E58516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1453018"/>
            <a:ext cx="9883035" cy="52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91D-69A2-314B-A3D6-7F44101D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-webkit-standard"/>
              </a:rPr>
              <a:t>P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-webkit-standard"/>
              </a:rPr>
              <a:t>résentation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du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-webkit-standard"/>
              </a:rPr>
              <a:t>contexte</a:t>
            </a:r>
            <a:br>
              <a:rPr lang="en-FR" dirty="0"/>
            </a:br>
            <a:endParaRPr lang="en-FR" dirty="0"/>
          </a:p>
        </p:txBody>
      </p:sp>
      <p:pic>
        <p:nvPicPr>
          <p:cNvPr id="1026" name="Picture 2" descr="Geosiris - Energistics">
            <a:extLst>
              <a:ext uri="{FF2B5EF4-FFF2-40B4-BE49-F238E27FC236}">
                <a16:creationId xmlns:a16="http://schemas.microsoft.com/office/drawing/2014/main" id="{FBBE8DE5-247B-AE47-AE4B-820C49D1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826" y="4138969"/>
            <a:ext cx="3248877" cy="20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4A2AB343-301D-BD4F-B789-D337F4F4AC58}"/>
              </a:ext>
            </a:extLst>
          </p:cNvPr>
          <p:cNvGrpSpPr/>
          <p:nvPr/>
        </p:nvGrpSpPr>
        <p:grpSpPr>
          <a:xfrm>
            <a:off x="4078097" y="2227019"/>
            <a:ext cx="3248877" cy="1794906"/>
            <a:chOff x="7973691" y="3031353"/>
            <a:chExt cx="3248877" cy="17949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D5968A-1801-0342-B4EC-FB4481574668}"/>
                </a:ext>
              </a:extLst>
            </p:cNvPr>
            <p:cNvSpPr/>
            <p:nvPr/>
          </p:nvSpPr>
          <p:spPr>
            <a:xfrm>
              <a:off x="7973691" y="3031353"/>
              <a:ext cx="3248877" cy="179490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dirty="0"/>
                <a:t>Stage 4A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008C90-670A-F24F-8FFE-BC44BEF3A16D}"/>
                </a:ext>
              </a:extLst>
            </p:cNvPr>
            <p:cNvSpPr/>
            <p:nvPr/>
          </p:nvSpPr>
          <p:spPr>
            <a:xfrm>
              <a:off x="8146784" y="3293307"/>
              <a:ext cx="2902689" cy="73364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Projet 4A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ED87ED28-9575-E644-8901-69A7B14A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18" y="4608337"/>
            <a:ext cx="2165676" cy="17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2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6BEF-D7D3-6844-9917-0600249D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Coupe (Thurrock)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2801AA-FE89-D747-A643-978FB85F9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925" y="1465545"/>
            <a:ext cx="10146083" cy="5027330"/>
          </a:xfrm>
        </p:spPr>
      </p:pic>
    </p:spTree>
    <p:extLst>
      <p:ext uri="{BB962C8B-B14F-4D97-AF65-F5344CB8AC3E}">
        <p14:creationId xmlns:p14="http://schemas.microsoft.com/office/powerpoint/2010/main" val="59524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7956-E553-D04F-9680-3F37CE46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807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Choix des paramètres de la grille régulière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5869-F4D8-E14C-AE22-BC73CB08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Avant de lancer le </a:t>
            </a:r>
            <a:r>
              <a:rPr lang="en-US" dirty="0" err="1"/>
              <a:t>modèle</a:t>
            </a:r>
            <a:r>
              <a:rPr lang="en-US" dirty="0"/>
              <a:t> sur les points de </a:t>
            </a:r>
            <a:r>
              <a:rPr lang="en-US" dirty="0" err="1"/>
              <a:t>données</a:t>
            </a:r>
            <a:r>
              <a:rPr lang="en-US" dirty="0"/>
              <a:t> on </a:t>
            </a:r>
            <a:r>
              <a:rPr lang="en-US" dirty="0" err="1"/>
              <a:t>devra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des cellules de la grille </a:t>
            </a:r>
            <a:r>
              <a:rPr lang="en-US" dirty="0" err="1"/>
              <a:t>régulière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pour </a:t>
            </a:r>
            <a:r>
              <a:rPr lang="en-US" dirty="0" err="1"/>
              <a:t>chaque</a:t>
            </a:r>
            <a:r>
              <a:rPr lang="en-US" dirty="0"/>
              <a:t> dimension (</a:t>
            </a:r>
            <a:r>
              <a:rPr lang="en-US" dirty="0" err="1"/>
              <a:t>Nx,Ny,Nz</a:t>
            </a:r>
            <a:r>
              <a:rPr lang="en-US" dirty="0"/>
              <a:t>)</a:t>
            </a:r>
          </a:p>
          <a:p>
            <a:r>
              <a:rPr lang="en-US" dirty="0"/>
              <a:t>Le </a:t>
            </a:r>
            <a:r>
              <a:rPr lang="en-US" dirty="0" err="1"/>
              <a:t>choix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paramètres</a:t>
            </a:r>
            <a:r>
              <a:rPr lang="en-US" dirty="0"/>
              <a:t> par </a:t>
            </a:r>
            <a:r>
              <a:rPr lang="en-US" dirty="0" err="1"/>
              <a:t>l’utilisateur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affecter la performance du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  <a:p>
            <a:r>
              <a:rPr lang="en-US" dirty="0"/>
              <a:t>Petites </a:t>
            </a:r>
            <a:r>
              <a:rPr lang="en-US" dirty="0" err="1"/>
              <a:t>valeurs</a:t>
            </a:r>
            <a:r>
              <a:rPr lang="en-US" dirty="0"/>
              <a:t> de </a:t>
            </a:r>
            <a:r>
              <a:rPr lang="en-US" dirty="0" err="1"/>
              <a:t>Nx,Ny,Nz</a:t>
            </a:r>
            <a:r>
              <a:rPr lang="en-US" dirty="0"/>
              <a:t> =&gt; </a:t>
            </a:r>
            <a:r>
              <a:rPr lang="en-US" dirty="0" err="1"/>
              <a:t>bonnes</a:t>
            </a:r>
            <a:r>
              <a:rPr lang="en-US" dirty="0"/>
              <a:t> surfaces </a:t>
            </a:r>
          </a:p>
          <a:p>
            <a:r>
              <a:rPr lang="en-US" dirty="0"/>
              <a:t>Grandes </a:t>
            </a:r>
            <a:r>
              <a:rPr lang="en-US" dirty="0" err="1"/>
              <a:t>valeurs</a:t>
            </a:r>
            <a:r>
              <a:rPr lang="en-US" dirty="0"/>
              <a:t> de </a:t>
            </a:r>
            <a:r>
              <a:rPr lang="en-US" dirty="0" err="1"/>
              <a:t>Nx,Ny,Nz</a:t>
            </a:r>
            <a:r>
              <a:rPr lang="en-US" dirty="0"/>
              <a:t> =&gt; </a:t>
            </a:r>
            <a:r>
              <a:rPr lang="en-US" dirty="0" err="1"/>
              <a:t>mauvaises</a:t>
            </a:r>
            <a:r>
              <a:rPr lang="en-US" dirty="0"/>
              <a:t> surfaces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4708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6C61-43C4-9947-B3CD-CFDABF28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51" y="-297657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Bon résultats (Brent/Dunlin) 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99B65237-F95E-CB4C-9BA2-A2891792C5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7" y="914400"/>
            <a:ext cx="11361107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8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A7B0-F96D-8F46-9447-EA9E8BB3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5" y="-205582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Mauvais résultats (Brent/Dunlin) </a:t>
            </a:r>
            <a:endParaRPr lang="en-FR" dirty="0"/>
          </a:p>
        </p:txBody>
      </p:sp>
      <p:pic>
        <p:nvPicPr>
          <p:cNvPr id="4" name="Content Placeholder 3" descr="Chart, diagram, surface chart&#10;&#10;Description automatically generated">
            <a:extLst>
              <a:ext uri="{FF2B5EF4-FFF2-40B4-BE49-F238E27FC236}">
                <a16:creationId xmlns:a16="http://schemas.microsoft.com/office/drawing/2014/main" id="{36AC6793-EF2C-F745-96EF-619F48D082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1" y="751562"/>
            <a:ext cx="11060482" cy="57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91CB-BE13-C94D-B339-B85FAF74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-18602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Vue générale du travail réalisé</a:t>
            </a:r>
            <a:endParaRPr lang="en-FR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9580BAC-6BF1-B247-AFF3-61E1AF67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68" y="939126"/>
            <a:ext cx="11893464" cy="56807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50F424-A09F-1945-9FF6-612244CE2B69}"/>
              </a:ext>
            </a:extLst>
          </p:cNvPr>
          <p:cNvSpPr/>
          <p:nvPr/>
        </p:nvSpPr>
        <p:spPr>
          <a:xfrm>
            <a:off x="6375748" y="939126"/>
            <a:ext cx="2876811" cy="3282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971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13B5-7B02-1643-9B9A-7846E7B6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56" y="-174950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FR" b="1" dirty="0">
                <a:solidFill>
                  <a:srgbClr val="FF0000"/>
                </a:solidFill>
              </a:rPr>
            </a:br>
            <a:r>
              <a:rPr lang="en-FR" b="1" dirty="0">
                <a:solidFill>
                  <a:srgbClr val="FF0000"/>
                </a:solidFill>
              </a:rPr>
              <a:t>Reconstruction par approximation avec calcul des collocations par Kd-Tree </a:t>
            </a:r>
            <a:endParaRPr lang="en-FR" dirty="0"/>
          </a:p>
        </p:txBody>
      </p:sp>
      <p:pic>
        <p:nvPicPr>
          <p:cNvPr id="4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8591E5C-2A9D-1349-A3BA-7D7966E54C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9" y="3036279"/>
            <a:ext cx="9231683" cy="374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0F1DE-8B62-3F49-BE93-D628A0C49959}"/>
              </a:ext>
            </a:extLst>
          </p:cNvPr>
          <p:cNvSpPr txBox="1"/>
          <p:nvPr/>
        </p:nvSpPr>
        <p:spPr>
          <a:xfrm>
            <a:off x="935276" y="1470917"/>
            <a:ext cx="934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</a:t>
            </a:r>
            <a:r>
              <a:rPr lang="en-US" sz="2800" dirty="0" err="1"/>
              <a:t>construit</a:t>
            </a:r>
            <a:r>
              <a:rPr lang="en-US" sz="2800" dirty="0"/>
              <a:t> un </a:t>
            </a:r>
            <a:r>
              <a:rPr lang="en-US" sz="2800" dirty="0" err="1"/>
              <a:t>kdTree</a:t>
            </a:r>
            <a:r>
              <a:rPr lang="en-US" sz="2800" dirty="0"/>
              <a:t> </a:t>
            </a:r>
            <a:r>
              <a:rPr lang="en-US" sz="2800" dirty="0" err="1"/>
              <a:t>selon</a:t>
            </a:r>
            <a:r>
              <a:rPr lang="en-US" sz="2800" dirty="0"/>
              <a:t> les deux dimensions </a:t>
            </a:r>
            <a:r>
              <a:rPr lang="en-US" sz="2800" dirty="0" err="1"/>
              <a:t>x,y</a:t>
            </a:r>
            <a:r>
              <a:rPr lang="en-US" sz="2800" dirty="0"/>
              <a:t> sur les points de </a:t>
            </a:r>
            <a:r>
              <a:rPr lang="en-US" sz="2800" dirty="0" err="1"/>
              <a:t>chaque</a:t>
            </a:r>
            <a:r>
              <a:rPr lang="en-US" sz="2800" dirty="0"/>
              <a:t> horizon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Pour </a:t>
            </a:r>
            <a:r>
              <a:rPr lang="en-US" sz="2800" dirty="0" err="1"/>
              <a:t>construire</a:t>
            </a:r>
            <a:r>
              <a:rPr lang="en-US" sz="2800" dirty="0"/>
              <a:t> des cellules </a:t>
            </a:r>
            <a:r>
              <a:rPr lang="en-US" sz="2800" dirty="0" err="1"/>
              <a:t>d’où</a:t>
            </a:r>
            <a:r>
              <a:rPr lang="en-US" sz="2800" dirty="0"/>
              <a:t> on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extraire</a:t>
            </a:r>
            <a:r>
              <a:rPr lang="en-US" sz="2800" dirty="0"/>
              <a:t> les collocations </a:t>
            </a:r>
          </a:p>
        </p:txBody>
      </p:sp>
    </p:spTree>
    <p:extLst>
      <p:ext uri="{BB962C8B-B14F-4D97-AF65-F5344CB8AC3E}">
        <p14:creationId xmlns:p14="http://schemas.microsoft.com/office/powerpoint/2010/main" val="2766965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E79C-BF5B-204A-B408-6B5AC4EAA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4" y="139656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Détails du Kd-Tree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F572-8211-F046-B6D1-3D1FF6EA0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7" y="1815947"/>
            <a:ext cx="10515600" cy="4351338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FR" dirty="0"/>
              <a:t>e seul paramètre que l’utilisateur doit choisir dans l’algorithme de Kdtree est seuil voxel </a:t>
            </a:r>
          </a:p>
          <a:p>
            <a:r>
              <a:rPr lang="en-FR" dirty="0"/>
              <a:t>Seuil voxel est le nombre maximum de points qu’on veut avoir dans une seule cellule </a:t>
            </a:r>
          </a:p>
          <a:p>
            <a:r>
              <a:rPr lang="en-FR" dirty="0"/>
              <a:t>Pour des données où les horizons sont séparés par une distance raisonnable (Ce qui est généralement le cas), le modèle se comporte bien quel que soit le seuil voxel choisi </a:t>
            </a:r>
          </a:p>
          <a:p>
            <a:pPr marL="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2578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19AC-4BED-494B-9DA2-66E6613B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99" y="-256219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Cellules du Kd-Tree (Volve)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72188-4045-A844-8AA6-FB6F99DE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19" y="824843"/>
            <a:ext cx="6660647" cy="58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1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F925-BA02-D448-B70F-5D172060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16" y="103515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Résultats Kd-Tree (Volve) (1)</a:t>
            </a:r>
            <a:endParaRPr lang="en-FR" dirty="0"/>
          </a:p>
        </p:txBody>
      </p:sp>
      <p:pic>
        <p:nvPicPr>
          <p:cNvPr id="4" name="Content Placeholder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633A7D3-0D6C-7446-BCBC-D11DD40DF4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2100209"/>
            <a:ext cx="9766300" cy="41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9CF24-A843-C44C-9B44-FD2023669220}"/>
              </a:ext>
            </a:extLst>
          </p:cNvPr>
          <p:cNvSpPr txBox="1"/>
          <p:nvPr/>
        </p:nvSpPr>
        <p:spPr>
          <a:xfrm>
            <a:off x="1778696" y="1841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EBE5B-FEFD-4645-9297-595DAED6659D}"/>
              </a:ext>
            </a:extLst>
          </p:cNvPr>
          <p:cNvSpPr txBox="1"/>
          <p:nvPr/>
        </p:nvSpPr>
        <p:spPr>
          <a:xfrm>
            <a:off x="1100116" y="1429078"/>
            <a:ext cx="370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Pour un seuil voxel de 5 </a:t>
            </a:r>
          </a:p>
        </p:txBody>
      </p:sp>
    </p:spTree>
    <p:extLst>
      <p:ext uri="{BB962C8B-B14F-4D97-AF65-F5344CB8AC3E}">
        <p14:creationId xmlns:p14="http://schemas.microsoft.com/office/powerpoint/2010/main" val="194787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705E-8E4F-9D4A-87CF-14877A59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16" y="214812"/>
            <a:ext cx="10515600" cy="1325563"/>
          </a:xfrm>
        </p:spPr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Résultats Kd-Tree (Volve) (2)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9E160-8AB1-024C-8261-7BE48D01EB0E}"/>
              </a:ext>
            </a:extLst>
          </p:cNvPr>
          <p:cNvSpPr txBox="1"/>
          <p:nvPr/>
        </p:nvSpPr>
        <p:spPr>
          <a:xfrm>
            <a:off x="1100116" y="1429078"/>
            <a:ext cx="3886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Pour un seuil voxel de 50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D494AB0A-0A0E-2E4C-887C-14FB5CB2DB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25" y="2027511"/>
            <a:ext cx="9607463" cy="44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91D-69A2-314B-A3D6-7F44101D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-webkit-standard"/>
              </a:rPr>
              <a:t>Un </a:t>
            </a:r>
            <a:r>
              <a:rPr lang="fr-FR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peu de géologie … </a:t>
            </a:r>
            <a:endParaRPr lang="en-FR" dirty="0"/>
          </a:p>
        </p:txBody>
      </p:sp>
      <p:grpSp>
        <p:nvGrpSpPr>
          <p:cNvPr id="11" name="Grouper 19">
            <a:extLst>
              <a:ext uri="{FF2B5EF4-FFF2-40B4-BE49-F238E27FC236}">
                <a16:creationId xmlns:a16="http://schemas.microsoft.com/office/drawing/2014/main" id="{251ECE6A-A2A9-0142-981B-EEAA45DB0D45}"/>
              </a:ext>
            </a:extLst>
          </p:cNvPr>
          <p:cNvGrpSpPr>
            <a:grpSpLocks/>
          </p:cNvGrpSpPr>
          <p:nvPr/>
        </p:nvGrpSpPr>
        <p:grpSpPr bwMode="auto">
          <a:xfrm>
            <a:off x="2480928" y="1761721"/>
            <a:ext cx="7002431" cy="2923842"/>
            <a:chOff x="2066925" y="1484313"/>
            <a:chExt cx="6486525" cy="2665412"/>
          </a:xfrm>
        </p:grpSpPr>
        <p:sp>
          <p:nvSpPr>
            <p:cNvPr id="12" name="ZoneTexte 19">
              <a:extLst>
                <a:ext uri="{FF2B5EF4-FFF2-40B4-BE49-F238E27FC236}">
                  <a16:creationId xmlns:a16="http://schemas.microsoft.com/office/drawing/2014/main" id="{AE06273F-31D5-A94E-A27A-CBB7FFF8B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800" y="1771650"/>
              <a:ext cx="50165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 b="1">
                  <a:solidFill>
                    <a:srgbClr val="008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22A76336-5005-9640-ACAA-97CE867D4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25" y="1770063"/>
              <a:ext cx="3403600" cy="361950"/>
            </a:xfrm>
            <a:custGeom>
              <a:avLst/>
              <a:gdLst>
                <a:gd name="T0" fmla="*/ 0 w 1224"/>
                <a:gd name="T1" fmla="*/ 288603 h 227"/>
                <a:gd name="T2" fmla="*/ 503171 w 1224"/>
                <a:gd name="T3" fmla="*/ 145099 h 227"/>
                <a:gd name="T4" fmla="*/ 1512292 w 1224"/>
                <a:gd name="T5" fmla="*/ 71752 h 227"/>
                <a:gd name="T6" fmla="*/ 1637390 w 1224"/>
                <a:gd name="T7" fmla="*/ 71752 h 227"/>
                <a:gd name="T8" fmla="*/ 1890365 w 1224"/>
                <a:gd name="T9" fmla="*/ 0 h 227"/>
                <a:gd name="T10" fmla="*/ 3402657 w 1224"/>
                <a:gd name="T11" fmla="*/ 0 h 227"/>
                <a:gd name="T12" fmla="*/ 2899486 w 1224"/>
                <a:gd name="T13" fmla="*/ 145099 h 227"/>
                <a:gd name="T14" fmla="*/ 2646511 w 1224"/>
                <a:gd name="T15" fmla="*/ 71752 h 227"/>
                <a:gd name="T16" fmla="*/ 2393536 w 1224"/>
                <a:gd name="T17" fmla="*/ 71752 h 227"/>
                <a:gd name="T18" fmla="*/ 2015463 w 1224"/>
                <a:gd name="T19" fmla="*/ 145099 h 227"/>
                <a:gd name="T20" fmla="*/ 1387194 w 1224"/>
                <a:gd name="T21" fmla="*/ 216851 h 227"/>
                <a:gd name="T22" fmla="*/ 881244 w 1224"/>
                <a:gd name="T23" fmla="*/ 361950 h 227"/>
                <a:gd name="T24" fmla="*/ 503171 w 1224"/>
                <a:gd name="T25" fmla="*/ 361950 h 227"/>
                <a:gd name="T26" fmla="*/ 0 w 1224"/>
                <a:gd name="T27" fmla="*/ 288603 h 2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24" h="227">
                  <a:moveTo>
                    <a:pt x="0" y="181"/>
                  </a:moveTo>
                  <a:lnTo>
                    <a:pt x="181" y="91"/>
                  </a:lnTo>
                  <a:lnTo>
                    <a:pt x="544" y="45"/>
                  </a:lnTo>
                  <a:lnTo>
                    <a:pt x="589" y="45"/>
                  </a:lnTo>
                  <a:lnTo>
                    <a:pt x="680" y="0"/>
                  </a:lnTo>
                  <a:lnTo>
                    <a:pt x="1224" y="0"/>
                  </a:lnTo>
                  <a:lnTo>
                    <a:pt x="1043" y="91"/>
                  </a:lnTo>
                  <a:lnTo>
                    <a:pt x="952" y="45"/>
                  </a:lnTo>
                  <a:lnTo>
                    <a:pt x="861" y="45"/>
                  </a:lnTo>
                  <a:lnTo>
                    <a:pt x="725" y="91"/>
                  </a:lnTo>
                  <a:lnTo>
                    <a:pt x="499" y="136"/>
                  </a:lnTo>
                  <a:lnTo>
                    <a:pt x="317" y="227"/>
                  </a:lnTo>
                  <a:lnTo>
                    <a:pt x="181" y="227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3FCB4C93-3960-F446-855C-6DF053069CAA}"/>
                </a:ext>
              </a:extLst>
            </p:cNvPr>
            <p:cNvSpPr/>
            <p:nvPr/>
          </p:nvSpPr>
          <p:spPr>
            <a:xfrm>
              <a:off x="2381250" y="1828801"/>
              <a:ext cx="5143500" cy="673100"/>
            </a:xfrm>
            <a:custGeom>
              <a:avLst/>
              <a:gdLst>
                <a:gd name="connsiteX0" fmla="*/ 0 w 5143500"/>
                <a:gd name="connsiteY0" fmla="*/ 438150 h 673100"/>
                <a:gd name="connsiteX1" fmla="*/ 1054100 w 5143500"/>
                <a:gd name="connsiteY1" fmla="*/ 158750 h 673100"/>
                <a:gd name="connsiteX2" fmla="*/ 1365250 w 5143500"/>
                <a:gd name="connsiteY2" fmla="*/ 120650 h 673100"/>
                <a:gd name="connsiteX3" fmla="*/ 1714500 w 5143500"/>
                <a:gd name="connsiteY3" fmla="*/ 139700 h 673100"/>
                <a:gd name="connsiteX4" fmla="*/ 2216150 w 5143500"/>
                <a:gd name="connsiteY4" fmla="*/ 203200 h 673100"/>
                <a:gd name="connsiteX5" fmla="*/ 2768600 w 5143500"/>
                <a:gd name="connsiteY5" fmla="*/ 292100 h 673100"/>
                <a:gd name="connsiteX6" fmla="*/ 2952750 w 5143500"/>
                <a:gd name="connsiteY6" fmla="*/ 304800 h 673100"/>
                <a:gd name="connsiteX7" fmla="*/ 3289300 w 5143500"/>
                <a:gd name="connsiteY7" fmla="*/ 234950 h 673100"/>
                <a:gd name="connsiteX8" fmla="*/ 3727450 w 5143500"/>
                <a:gd name="connsiteY8" fmla="*/ 158750 h 673100"/>
                <a:gd name="connsiteX9" fmla="*/ 4089400 w 5143500"/>
                <a:gd name="connsiteY9" fmla="*/ 95250 h 673100"/>
                <a:gd name="connsiteX10" fmla="*/ 4349750 w 5143500"/>
                <a:gd name="connsiteY10" fmla="*/ 44450 h 673100"/>
                <a:gd name="connsiteX11" fmla="*/ 4699000 w 5143500"/>
                <a:gd name="connsiteY11" fmla="*/ 0 h 673100"/>
                <a:gd name="connsiteX12" fmla="*/ 4991100 w 5143500"/>
                <a:gd name="connsiteY12" fmla="*/ 25400 h 673100"/>
                <a:gd name="connsiteX13" fmla="*/ 5143500 w 5143500"/>
                <a:gd name="connsiteY13" fmla="*/ 88900 h 673100"/>
                <a:gd name="connsiteX14" fmla="*/ 4984750 w 5143500"/>
                <a:gd name="connsiteY14" fmla="*/ 177800 h 673100"/>
                <a:gd name="connsiteX15" fmla="*/ 4730750 w 5143500"/>
                <a:gd name="connsiteY15" fmla="*/ 266700 h 673100"/>
                <a:gd name="connsiteX16" fmla="*/ 4406900 w 5143500"/>
                <a:gd name="connsiteY16" fmla="*/ 361950 h 673100"/>
                <a:gd name="connsiteX17" fmla="*/ 3956050 w 5143500"/>
                <a:gd name="connsiteY17" fmla="*/ 482600 h 673100"/>
                <a:gd name="connsiteX18" fmla="*/ 3848100 w 5143500"/>
                <a:gd name="connsiteY18" fmla="*/ 514350 h 673100"/>
                <a:gd name="connsiteX19" fmla="*/ 3562350 w 5143500"/>
                <a:gd name="connsiteY19" fmla="*/ 520700 h 673100"/>
                <a:gd name="connsiteX20" fmla="*/ 3194050 w 5143500"/>
                <a:gd name="connsiteY20" fmla="*/ 533400 h 673100"/>
                <a:gd name="connsiteX21" fmla="*/ 2768600 w 5143500"/>
                <a:gd name="connsiteY21" fmla="*/ 590550 h 673100"/>
                <a:gd name="connsiteX22" fmla="*/ 2336800 w 5143500"/>
                <a:gd name="connsiteY22" fmla="*/ 628650 h 673100"/>
                <a:gd name="connsiteX23" fmla="*/ 2057400 w 5143500"/>
                <a:gd name="connsiteY23" fmla="*/ 660400 h 673100"/>
                <a:gd name="connsiteX24" fmla="*/ 1752600 w 5143500"/>
                <a:gd name="connsiteY24" fmla="*/ 673100 h 673100"/>
                <a:gd name="connsiteX25" fmla="*/ 1428750 w 5143500"/>
                <a:gd name="connsiteY25" fmla="*/ 660400 h 673100"/>
                <a:gd name="connsiteX26" fmla="*/ 1092200 w 5143500"/>
                <a:gd name="connsiteY26" fmla="*/ 666750 h 673100"/>
                <a:gd name="connsiteX27" fmla="*/ 742950 w 5143500"/>
                <a:gd name="connsiteY27" fmla="*/ 647700 h 673100"/>
                <a:gd name="connsiteX28" fmla="*/ 457200 w 5143500"/>
                <a:gd name="connsiteY28" fmla="*/ 647700 h 673100"/>
                <a:gd name="connsiteX29" fmla="*/ 254000 w 5143500"/>
                <a:gd name="connsiteY29" fmla="*/ 628650 h 673100"/>
                <a:gd name="connsiteX30" fmla="*/ 0 w 5143500"/>
                <a:gd name="connsiteY30" fmla="*/ 590550 h 673100"/>
                <a:gd name="connsiteX31" fmla="*/ 0 w 5143500"/>
                <a:gd name="connsiteY31" fmla="*/ 438150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43500" h="673100">
                  <a:moveTo>
                    <a:pt x="0" y="438150"/>
                  </a:moveTo>
                  <a:lnTo>
                    <a:pt x="1054100" y="158750"/>
                  </a:lnTo>
                  <a:lnTo>
                    <a:pt x="1365250" y="120650"/>
                  </a:lnTo>
                  <a:lnTo>
                    <a:pt x="1714500" y="139700"/>
                  </a:lnTo>
                  <a:lnTo>
                    <a:pt x="2216150" y="203200"/>
                  </a:lnTo>
                  <a:lnTo>
                    <a:pt x="2768600" y="292100"/>
                  </a:lnTo>
                  <a:lnTo>
                    <a:pt x="2952750" y="304800"/>
                  </a:lnTo>
                  <a:lnTo>
                    <a:pt x="3289300" y="234950"/>
                  </a:lnTo>
                  <a:lnTo>
                    <a:pt x="3727450" y="158750"/>
                  </a:lnTo>
                  <a:lnTo>
                    <a:pt x="4089400" y="95250"/>
                  </a:lnTo>
                  <a:lnTo>
                    <a:pt x="4349750" y="44450"/>
                  </a:lnTo>
                  <a:lnTo>
                    <a:pt x="4699000" y="0"/>
                  </a:lnTo>
                  <a:lnTo>
                    <a:pt x="4991100" y="25400"/>
                  </a:lnTo>
                  <a:lnTo>
                    <a:pt x="5143500" y="88900"/>
                  </a:lnTo>
                  <a:lnTo>
                    <a:pt x="4984750" y="177800"/>
                  </a:lnTo>
                  <a:lnTo>
                    <a:pt x="4730750" y="266700"/>
                  </a:lnTo>
                  <a:lnTo>
                    <a:pt x="4406900" y="361950"/>
                  </a:lnTo>
                  <a:lnTo>
                    <a:pt x="3956050" y="482600"/>
                  </a:lnTo>
                  <a:lnTo>
                    <a:pt x="3848100" y="514350"/>
                  </a:lnTo>
                  <a:lnTo>
                    <a:pt x="3562350" y="520700"/>
                  </a:lnTo>
                  <a:lnTo>
                    <a:pt x="3194050" y="533400"/>
                  </a:lnTo>
                  <a:lnTo>
                    <a:pt x="2768600" y="590550"/>
                  </a:lnTo>
                  <a:lnTo>
                    <a:pt x="2336800" y="628650"/>
                  </a:lnTo>
                  <a:lnTo>
                    <a:pt x="2057400" y="660400"/>
                  </a:lnTo>
                  <a:lnTo>
                    <a:pt x="1752600" y="673100"/>
                  </a:lnTo>
                  <a:lnTo>
                    <a:pt x="1428750" y="660400"/>
                  </a:lnTo>
                  <a:lnTo>
                    <a:pt x="1092200" y="666750"/>
                  </a:lnTo>
                  <a:lnTo>
                    <a:pt x="742950" y="647700"/>
                  </a:lnTo>
                  <a:lnTo>
                    <a:pt x="457200" y="647700"/>
                  </a:lnTo>
                  <a:lnTo>
                    <a:pt x="254000" y="628650"/>
                  </a:lnTo>
                  <a:lnTo>
                    <a:pt x="0" y="590550"/>
                  </a:lnTo>
                  <a:lnTo>
                    <a:pt x="0" y="438150"/>
                  </a:lnTo>
                  <a:close/>
                </a:path>
              </a:pathLst>
            </a:custGeom>
            <a:solidFill>
              <a:srgbClr val="FFFF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11E9A761-6309-ED46-9CAC-C5212C90ED61}"/>
                </a:ext>
              </a:extLst>
            </p:cNvPr>
            <p:cNvSpPr/>
            <p:nvPr/>
          </p:nvSpPr>
          <p:spPr bwMode="auto">
            <a:xfrm>
              <a:off x="2381250" y="1989138"/>
              <a:ext cx="5014913" cy="812800"/>
            </a:xfrm>
            <a:custGeom>
              <a:avLst/>
              <a:gdLst>
                <a:gd name="connsiteX0" fmla="*/ 0 w 2997200"/>
                <a:gd name="connsiteY0" fmla="*/ 431800 h 812800"/>
                <a:gd name="connsiteX1" fmla="*/ 279400 w 2997200"/>
                <a:gd name="connsiteY1" fmla="*/ 474133 h 812800"/>
                <a:gd name="connsiteX2" fmla="*/ 575733 w 2997200"/>
                <a:gd name="connsiteY2" fmla="*/ 499533 h 812800"/>
                <a:gd name="connsiteX3" fmla="*/ 795867 w 2997200"/>
                <a:gd name="connsiteY3" fmla="*/ 499533 h 812800"/>
                <a:gd name="connsiteX4" fmla="*/ 1016000 w 2997200"/>
                <a:gd name="connsiteY4" fmla="*/ 499533 h 812800"/>
                <a:gd name="connsiteX5" fmla="*/ 1354667 w 2997200"/>
                <a:gd name="connsiteY5" fmla="*/ 474133 h 812800"/>
                <a:gd name="connsiteX6" fmla="*/ 1634067 w 2997200"/>
                <a:gd name="connsiteY6" fmla="*/ 423333 h 812800"/>
                <a:gd name="connsiteX7" fmla="*/ 1989667 w 2997200"/>
                <a:gd name="connsiteY7" fmla="*/ 364067 h 812800"/>
                <a:gd name="connsiteX8" fmla="*/ 2125133 w 2997200"/>
                <a:gd name="connsiteY8" fmla="*/ 355600 h 812800"/>
                <a:gd name="connsiteX9" fmla="*/ 2311400 w 2997200"/>
                <a:gd name="connsiteY9" fmla="*/ 338667 h 812800"/>
                <a:gd name="connsiteX10" fmla="*/ 2582333 w 2997200"/>
                <a:gd name="connsiteY10" fmla="*/ 228600 h 812800"/>
                <a:gd name="connsiteX11" fmla="*/ 2810933 w 2997200"/>
                <a:gd name="connsiteY11" fmla="*/ 110067 h 812800"/>
                <a:gd name="connsiteX12" fmla="*/ 2997200 w 2997200"/>
                <a:gd name="connsiteY12" fmla="*/ 0 h 812800"/>
                <a:gd name="connsiteX13" fmla="*/ 2929467 w 2997200"/>
                <a:gd name="connsiteY13" fmla="*/ 160867 h 812800"/>
                <a:gd name="connsiteX14" fmla="*/ 2777067 w 2997200"/>
                <a:gd name="connsiteY14" fmla="*/ 304800 h 812800"/>
                <a:gd name="connsiteX15" fmla="*/ 2573867 w 2997200"/>
                <a:gd name="connsiteY15" fmla="*/ 414867 h 812800"/>
                <a:gd name="connsiteX16" fmla="*/ 2455333 w 2997200"/>
                <a:gd name="connsiteY16" fmla="*/ 550333 h 812800"/>
                <a:gd name="connsiteX17" fmla="*/ 2319867 w 2997200"/>
                <a:gd name="connsiteY17" fmla="*/ 694267 h 812800"/>
                <a:gd name="connsiteX18" fmla="*/ 2023533 w 2997200"/>
                <a:gd name="connsiteY18" fmla="*/ 609600 h 812800"/>
                <a:gd name="connsiteX19" fmla="*/ 1744133 w 2997200"/>
                <a:gd name="connsiteY19" fmla="*/ 567267 h 812800"/>
                <a:gd name="connsiteX20" fmla="*/ 1481667 w 2997200"/>
                <a:gd name="connsiteY20" fmla="*/ 575733 h 812800"/>
                <a:gd name="connsiteX21" fmla="*/ 1261533 w 2997200"/>
                <a:gd name="connsiteY21" fmla="*/ 601133 h 812800"/>
                <a:gd name="connsiteX22" fmla="*/ 1092200 w 2997200"/>
                <a:gd name="connsiteY22" fmla="*/ 651933 h 812800"/>
                <a:gd name="connsiteX23" fmla="*/ 863600 w 2997200"/>
                <a:gd name="connsiteY23" fmla="*/ 609600 h 812800"/>
                <a:gd name="connsiteX24" fmla="*/ 651933 w 2997200"/>
                <a:gd name="connsiteY24" fmla="*/ 635000 h 812800"/>
                <a:gd name="connsiteX25" fmla="*/ 364067 w 2997200"/>
                <a:gd name="connsiteY25" fmla="*/ 694267 h 812800"/>
                <a:gd name="connsiteX26" fmla="*/ 177800 w 2997200"/>
                <a:gd name="connsiteY26" fmla="*/ 745067 h 812800"/>
                <a:gd name="connsiteX27" fmla="*/ 8467 w 2997200"/>
                <a:gd name="connsiteY27" fmla="*/ 812800 h 812800"/>
                <a:gd name="connsiteX28" fmla="*/ 0 w 2997200"/>
                <a:gd name="connsiteY28" fmla="*/ 431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97200" h="812800">
                  <a:moveTo>
                    <a:pt x="0" y="431800"/>
                  </a:moveTo>
                  <a:lnTo>
                    <a:pt x="279400" y="474133"/>
                  </a:lnTo>
                  <a:lnTo>
                    <a:pt x="575733" y="499533"/>
                  </a:lnTo>
                  <a:lnTo>
                    <a:pt x="795867" y="499533"/>
                  </a:lnTo>
                  <a:lnTo>
                    <a:pt x="1016000" y="499533"/>
                  </a:lnTo>
                  <a:lnTo>
                    <a:pt x="1354667" y="474133"/>
                  </a:lnTo>
                  <a:lnTo>
                    <a:pt x="1634067" y="423333"/>
                  </a:lnTo>
                  <a:lnTo>
                    <a:pt x="1989667" y="364067"/>
                  </a:lnTo>
                  <a:lnTo>
                    <a:pt x="2125133" y="355600"/>
                  </a:lnTo>
                  <a:lnTo>
                    <a:pt x="2311400" y="338667"/>
                  </a:lnTo>
                  <a:lnTo>
                    <a:pt x="2582333" y="228600"/>
                  </a:lnTo>
                  <a:lnTo>
                    <a:pt x="2810933" y="110067"/>
                  </a:lnTo>
                  <a:lnTo>
                    <a:pt x="2997200" y="0"/>
                  </a:lnTo>
                  <a:lnTo>
                    <a:pt x="2929467" y="160867"/>
                  </a:lnTo>
                  <a:lnTo>
                    <a:pt x="2777067" y="304800"/>
                  </a:lnTo>
                  <a:lnTo>
                    <a:pt x="2573867" y="414867"/>
                  </a:lnTo>
                  <a:lnTo>
                    <a:pt x="2455333" y="550333"/>
                  </a:lnTo>
                  <a:lnTo>
                    <a:pt x="2319867" y="694267"/>
                  </a:lnTo>
                  <a:lnTo>
                    <a:pt x="2023533" y="609600"/>
                  </a:lnTo>
                  <a:lnTo>
                    <a:pt x="1744133" y="567267"/>
                  </a:lnTo>
                  <a:lnTo>
                    <a:pt x="1481667" y="575733"/>
                  </a:lnTo>
                  <a:lnTo>
                    <a:pt x="1261533" y="601133"/>
                  </a:lnTo>
                  <a:lnTo>
                    <a:pt x="1092200" y="651933"/>
                  </a:lnTo>
                  <a:lnTo>
                    <a:pt x="863600" y="609600"/>
                  </a:lnTo>
                  <a:lnTo>
                    <a:pt x="651933" y="635000"/>
                  </a:lnTo>
                  <a:lnTo>
                    <a:pt x="364067" y="694267"/>
                  </a:lnTo>
                  <a:lnTo>
                    <a:pt x="177800" y="745067"/>
                  </a:lnTo>
                  <a:lnTo>
                    <a:pt x="8467" y="812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D7C5A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4CFB5AC-943B-BD41-8C60-62C38E10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770063"/>
              <a:ext cx="1063625" cy="533400"/>
            </a:xfrm>
            <a:custGeom>
              <a:avLst/>
              <a:gdLst>
                <a:gd name="T0" fmla="*/ 1472173 w 635000"/>
                <a:gd name="T1" fmla="*/ 152400 h 533400"/>
                <a:gd name="T2" fmla="*/ 2984133 w 635000"/>
                <a:gd name="T3" fmla="*/ 0 h 533400"/>
                <a:gd name="T4" fmla="*/ 2984133 w 635000"/>
                <a:gd name="T5" fmla="*/ 135467 h 533400"/>
                <a:gd name="T6" fmla="*/ 1870055 w 635000"/>
                <a:gd name="T7" fmla="*/ 313267 h 533400"/>
                <a:gd name="T8" fmla="*/ 1352807 w 635000"/>
                <a:gd name="T9" fmla="*/ 431800 h 533400"/>
                <a:gd name="T10" fmla="*/ 318307 w 635000"/>
                <a:gd name="T11" fmla="*/ 499534 h 533400"/>
                <a:gd name="T12" fmla="*/ 0 w 635000"/>
                <a:gd name="T13" fmla="*/ 533400 h 533400"/>
                <a:gd name="T14" fmla="*/ 636616 w 635000"/>
                <a:gd name="T15" fmla="*/ 389467 h 533400"/>
                <a:gd name="T16" fmla="*/ 994712 w 635000"/>
                <a:gd name="T17" fmla="*/ 228600 h 533400"/>
                <a:gd name="T18" fmla="*/ 1472173 w 635000"/>
                <a:gd name="T19" fmla="*/ 152400 h 5334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5000" h="533400">
                  <a:moveTo>
                    <a:pt x="313267" y="152400"/>
                  </a:moveTo>
                  <a:lnTo>
                    <a:pt x="635000" y="0"/>
                  </a:lnTo>
                  <a:lnTo>
                    <a:pt x="635000" y="135467"/>
                  </a:lnTo>
                  <a:lnTo>
                    <a:pt x="397933" y="313267"/>
                  </a:lnTo>
                  <a:lnTo>
                    <a:pt x="287867" y="431800"/>
                  </a:lnTo>
                  <a:lnTo>
                    <a:pt x="67733" y="499534"/>
                  </a:lnTo>
                  <a:lnTo>
                    <a:pt x="0" y="533400"/>
                  </a:lnTo>
                  <a:lnTo>
                    <a:pt x="135467" y="389467"/>
                  </a:lnTo>
                  <a:lnTo>
                    <a:pt x="211667" y="228600"/>
                  </a:lnTo>
                  <a:lnTo>
                    <a:pt x="313267" y="152400"/>
                  </a:lnTo>
                  <a:close/>
                </a:path>
              </a:pathLst>
            </a:custGeom>
            <a:solidFill>
              <a:srgbClr val="FF963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46D90D94-9BA9-4442-BF67-2B9F523F1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928813"/>
              <a:ext cx="4292600" cy="1042988"/>
            </a:xfrm>
            <a:custGeom>
              <a:avLst/>
              <a:gdLst>
                <a:gd name="T0" fmla="*/ 0 w 2565400"/>
                <a:gd name="T1" fmla="*/ 833534 h 1041400"/>
                <a:gd name="T2" fmla="*/ 1665933 w 2565400"/>
                <a:gd name="T3" fmla="*/ 705953 h 1041400"/>
                <a:gd name="T4" fmla="*/ 3331868 w 2565400"/>
                <a:gd name="T5" fmla="*/ 646415 h 1041400"/>
                <a:gd name="T6" fmla="*/ 4561486 w 2565400"/>
                <a:gd name="T7" fmla="*/ 654920 h 1041400"/>
                <a:gd name="T8" fmla="*/ 5672112 w 2565400"/>
                <a:gd name="T9" fmla="*/ 705953 h 1041400"/>
                <a:gd name="T10" fmla="*/ 6941392 w 2565400"/>
                <a:gd name="T11" fmla="*/ 773997 h 1041400"/>
                <a:gd name="T12" fmla="*/ 7853688 w 2565400"/>
                <a:gd name="T13" fmla="*/ 586877 h 1041400"/>
                <a:gd name="T14" fmla="*/ 8686654 w 2565400"/>
                <a:gd name="T15" fmla="*/ 476305 h 1041400"/>
                <a:gd name="T16" fmla="*/ 10154266 w 2565400"/>
                <a:gd name="T17" fmla="*/ 289186 h 1041400"/>
                <a:gd name="T18" fmla="*/ 10987232 w 2565400"/>
                <a:gd name="T19" fmla="*/ 170109 h 1041400"/>
                <a:gd name="T20" fmla="*/ 12018522 w 2565400"/>
                <a:gd name="T21" fmla="*/ 0 h 1041400"/>
                <a:gd name="T22" fmla="*/ 12018522 w 2565400"/>
                <a:gd name="T23" fmla="*/ 272174 h 1041400"/>
                <a:gd name="T24" fmla="*/ 10828570 w 2565400"/>
                <a:gd name="T25" fmla="*/ 467800 h 1041400"/>
                <a:gd name="T26" fmla="*/ 9519621 w 2565400"/>
                <a:gd name="T27" fmla="*/ 646415 h 1041400"/>
                <a:gd name="T28" fmla="*/ 8488331 w 2565400"/>
                <a:gd name="T29" fmla="*/ 739975 h 1041400"/>
                <a:gd name="T30" fmla="*/ 7734692 w 2565400"/>
                <a:gd name="T31" fmla="*/ 867557 h 1041400"/>
                <a:gd name="T32" fmla="*/ 6822398 w 2565400"/>
                <a:gd name="T33" fmla="*/ 1046171 h 1041400"/>
                <a:gd name="T34" fmla="*/ 5910102 w 2565400"/>
                <a:gd name="T35" fmla="*/ 1029161 h 1041400"/>
                <a:gd name="T36" fmla="*/ 4720150 w 2565400"/>
                <a:gd name="T37" fmla="*/ 995139 h 1041400"/>
                <a:gd name="T38" fmla="*/ 3133543 w 2565400"/>
                <a:gd name="T39" fmla="*/ 901580 h 1041400"/>
                <a:gd name="T40" fmla="*/ 2062585 w 2565400"/>
                <a:gd name="T41" fmla="*/ 867557 h 1041400"/>
                <a:gd name="T42" fmla="*/ 0 w 2565400"/>
                <a:gd name="T43" fmla="*/ 833534 h 10414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565400" h="1041400">
                  <a:moveTo>
                    <a:pt x="0" y="829733"/>
                  </a:moveTo>
                  <a:lnTo>
                    <a:pt x="355600" y="702733"/>
                  </a:lnTo>
                  <a:lnTo>
                    <a:pt x="711200" y="643467"/>
                  </a:lnTo>
                  <a:lnTo>
                    <a:pt x="973667" y="651933"/>
                  </a:lnTo>
                  <a:lnTo>
                    <a:pt x="1210734" y="702733"/>
                  </a:lnTo>
                  <a:lnTo>
                    <a:pt x="1481667" y="770467"/>
                  </a:lnTo>
                  <a:lnTo>
                    <a:pt x="1676400" y="584200"/>
                  </a:lnTo>
                  <a:lnTo>
                    <a:pt x="1854200" y="474133"/>
                  </a:lnTo>
                  <a:lnTo>
                    <a:pt x="2167467" y="287867"/>
                  </a:lnTo>
                  <a:lnTo>
                    <a:pt x="2345267" y="169333"/>
                  </a:lnTo>
                  <a:lnTo>
                    <a:pt x="2565400" y="0"/>
                  </a:lnTo>
                  <a:lnTo>
                    <a:pt x="2565400" y="270933"/>
                  </a:lnTo>
                  <a:lnTo>
                    <a:pt x="2311400" y="465667"/>
                  </a:lnTo>
                  <a:lnTo>
                    <a:pt x="2032000" y="643467"/>
                  </a:lnTo>
                  <a:lnTo>
                    <a:pt x="1811867" y="736600"/>
                  </a:lnTo>
                  <a:lnTo>
                    <a:pt x="1651000" y="863600"/>
                  </a:lnTo>
                  <a:lnTo>
                    <a:pt x="1456267" y="1041400"/>
                  </a:lnTo>
                  <a:lnTo>
                    <a:pt x="1261534" y="1024467"/>
                  </a:lnTo>
                  <a:lnTo>
                    <a:pt x="1007534" y="990600"/>
                  </a:lnTo>
                  <a:lnTo>
                    <a:pt x="668867" y="897467"/>
                  </a:lnTo>
                  <a:lnTo>
                    <a:pt x="440267" y="863600"/>
                  </a:lnTo>
                  <a:lnTo>
                    <a:pt x="0" y="829733"/>
                  </a:lnTo>
                  <a:close/>
                </a:path>
              </a:pathLst>
            </a:custGeom>
            <a:solidFill>
              <a:srgbClr val="FFC3DF"/>
            </a:solidFill>
            <a:ln w="9525" cap="flat" cmpd="sng">
              <a:solidFill>
                <a:srgbClr val="FF97BA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41205115-0412-F644-B582-B158E7D1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250" y="2890837"/>
              <a:ext cx="1785938" cy="279400"/>
            </a:xfrm>
            <a:custGeom>
              <a:avLst/>
              <a:gdLst>
                <a:gd name="T0" fmla="*/ 0 w 1066800"/>
                <a:gd name="T1" fmla="*/ 177800 h 279400"/>
                <a:gd name="T2" fmla="*/ 1350643 w 1066800"/>
                <a:gd name="T3" fmla="*/ 101600 h 279400"/>
                <a:gd name="T4" fmla="*/ 2860191 w 1066800"/>
                <a:gd name="T5" fmla="*/ 8467 h 279400"/>
                <a:gd name="T6" fmla="*/ 4012212 w 1066800"/>
                <a:gd name="T7" fmla="*/ 0 h 279400"/>
                <a:gd name="T8" fmla="*/ 5005334 w 1066800"/>
                <a:gd name="T9" fmla="*/ 25400 h 279400"/>
                <a:gd name="T10" fmla="*/ 3456065 w 1066800"/>
                <a:gd name="T11" fmla="*/ 143933 h 279400"/>
                <a:gd name="T12" fmla="*/ 2661563 w 1066800"/>
                <a:gd name="T13" fmla="*/ 211667 h 279400"/>
                <a:gd name="T14" fmla="*/ 715048 w 1066800"/>
                <a:gd name="T15" fmla="*/ 279400 h 279400"/>
                <a:gd name="T16" fmla="*/ 39722 w 1066800"/>
                <a:gd name="T17" fmla="*/ 279400 h 279400"/>
                <a:gd name="T18" fmla="*/ 0 w 1066800"/>
                <a:gd name="T19" fmla="*/ 177800 h 2794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66800" h="279400">
                  <a:moveTo>
                    <a:pt x="0" y="177800"/>
                  </a:moveTo>
                  <a:lnTo>
                    <a:pt x="287866" y="101600"/>
                  </a:lnTo>
                  <a:lnTo>
                    <a:pt x="609600" y="8467"/>
                  </a:lnTo>
                  <a:lnTo>
                    <a:pt x="855133" y="0"/>
                  </a:lnTo>
                  <a:lnTo>
                    <a:pt x="1066800" y="25400"/>
                  </a:lnTo>
                  <a:lnTo>
                    <a:pt x="736600" y="143933"/>
                  </a:lnTo>
                  <a:lnTo>
                    <a:pt x="567266" y="211667"/>
                  </a:lnTo>
                  <a:lnTo>
                    <a:pt x="152400" y="279400"/>
                  </a:lnTo>
                  <a:lnTo>
                    <a:pt x="8466" y="279400"/>
                  </a:lnTo>
                  <a:lnTo>
                    <a:pt x="0" y="177800"/>
                  </a:lnTo>
                  <a:close/>
                </a:path>
              </a:pathLst>
            </a:custGeom>
            <a:solidFill>
              <a:srgbClr val="FF9631"/>
            </a:solidFill>
            <a:ln w="9525" cap="flat" cmpd="sng">
              <a:solidFill>
                <a:srgbClr val="595959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561F7221-0C59-EB48-B021-D2A6DD54A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0" y="2768601"/>
              <a:ext cx="3043238" cy="371475"/>
            </a:xfrm>
            <a:custGeom>
              <a:avLst/>
              <a:gdLst>
                <a:gd name="T0" fmla="*/ 0 w 1820333"/>
                <a:gd name="T1" fmla="*/ 92342 h 372533"/>
                <a:gd name="T2" fmla="*/ 1424199 w 1820333"/>
                <a:gd name="T3" fmla="*/ 0 h 372533"/>
                <a:gd name="T4" fmla="*/ 2492347 w 1820333"/>
                <a:gd name="T5" fmla="*/ 16789 h 372533"/>
                <a:gd name="T6" fmla="*/ 3600050 w 1820333"/>
                <a:gd name="T7" fmla="*/ 33579 h 372533"/>
                <a:gd name="T8" fmla="*/ 4786882 w 1820333"/>
                <a:gd name="T9" fmla="*/ 92342 h 372533"/>
                <a:gd name="T10" fmla="*/ 5696789 w 1820333"/>
                <a:gd name="T11" fmla="*/ 134315 h 372533"/>
                <a:gd name="T12" fmla="*/ 6685812 w 1820333"/>
                <a:gd name="T13" fmla="*/ 176289 h 372533"/>
                <a:gd name="T14" fmla="*/ 8505622 w 1820333"/>
                <a:gd name="T15" fmla="*/ 218263 h 372533"/>
                <a:gd name="T16" fmla="*/ 8466060 w 1820333"/>
                <a:gd name="T17" fmla="*/ 369368 h 372533"/>
                <a:gd name="T18" fmla="*/ 7279229 w 1820333"/>
                <a:gd name="T19" fmla="*/ 360974 h 372533"/>
                <a:gd name="T20" fmla="*/ 5855030 w 1820333"/>
                <a:gd name="T21" fmla="*/ 302210 h 372533"/>
                <a:gd name="T22" fmla="*/ 3718735 w 1820333"/>
                <a:gd name="T23" fmla="*/ 184685 h 372533"/>
                <a:gd name="T24" fmla="*/ 1859369 w 1820333"/>
                <a:gd name="T25" fmla="*/ 117525 h 372533"/>
                <a:gd name="T26" fmla="*/ 0 w 1820333"/>
                <a:gd name="T27" fmla="*/ 92342 h 3725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0333" h="372533">
                  <a:moveTo>
                    <a:pt x="0" y="93133"/>
                  </a:moveTo>
                  <a:lnTo>
                    <a:pt x="304800" y="0"/>
                  </a:lnTo>
                  <a:lnTo>
                    <a:pt x="533400" y="16933"/>
                  </a:lnTo>
                  <a:lnTo>
                    <a:pt x="770466" y="33867"/>
                  </a:lnTo>
                  <a:lnTo>
                    <a:pt x="1024466" y="93133"/>
                  </a:lnTo>
                  <a:lnTo>
                    <a:pt x="1219200" y="135467"/>
                  </a:lnTo>
                  <a:lnTo>
                    <a:pt x="1430866" y="177800"/>
                  </a:lnTo>
                  <a:lnTo>
                    <a:pt x="1820333" y="220133"/>
                  </a:lnTo>
                  <a:lnTo>
                    <a:pt x="1811866" y="372533"/>
                  </a:lnTo>
                  <a:lnTo>
                    <a:pt x="1557866" y="364067"/>
                  </a:lnTo>
                  <a:lnTo>
                    <a:pt x="1253066" y="304800"/>
                  </a:lnTo>
                  <a:lnTo>
                    <a:pt x="795866" y="186267"/>
                  </a:lnTo>
                  <a:lnTo>
                    <a:pt x="397933" y="118533"/>
                  </a:lnTo>
                  <a:lnTo>
                    <a:pt x="0" y="93133"/>
                  </a:lnTo>
                  <a:close/>
                </a:path>
              </a:pathLst>
            </a:custGeom>
            <a:solidFill>
              <a:srgbClr val="8F32D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21AE1312-94E6-964E-A962-07A86F853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588" y="2203451"/>
              <a:ext cx="1811337" cy="954087"/>
            </a:xfrm>
            <a:custGeom>
              <a:avLst/>
              <a:gdLst>
                <a:gd name="T0" fmla="*/ 0 w 1083734"/>
                <a:gd name="T1" fmla="*/ 776116 h 948267"/>
                <a:gd name="T2" fmla="*/ 790630 w 1083734"/>
                <a:gd name="T3" fmla="*/ 629517 h 948267"/>
                <a:gd name="T4" fmla="*/ 1265008 w 1083734"/>
                <a:gd name="T5" fmla="*/ 517411 h 948267"/>
                <a:gd name="T6" fmla="*/ 2292821 w 1083734"/>
                <a:gd name="T7" fmla="*/ 405304 h 948267"/>
                <a:gd name="T8" fmla="*/ 3281108 w 1083734"/>
                <a:gd name="T9" fmla="*/ 327694 h 948267"/>
                <a:gd name="T10" fmla="*/ 4190330 w 1083734"/>
                <a:gd name="T11" fmla="*/ 181094 h 948267"/>
                <a:gd name="T12" fmla="*/ 5060022 w 1083734"/>
                <a:gd name="T13" fmla="*/ 0 h 948267"/>
                <a:gd name="T14" fmla="*/ 5060022 w 1083734"/>
                <a:gd name="T15" fmla="*/ 155223 h 948267"/>
                <a:gd name="T16" fmla="*/ 4071735 w 1083734"/>
                <a:gd name="T17" fmla="*/ 344941 h 948267"/>
                <a:gd name="T18" fmla="*/ 3083450 w 1083734"/>
                <a:gd name="T19" fmla="*/ 474294 h 948267"/>
                <a:gd name="T20" fmla="*/ 2213763 w 1083734"/>
                <a:gd name="T21" fmla="*/ 551906 h 948267"/>
                <a:gd name="T22" fmla="*/ 1344070 w 1083734"/>
                <a:gd name="T23" fmla="*/ 646763 h 948267"/>
                <a:gd name="T24" fmla="*/ 513909 w 1083734"/>
                <a:gd name="T25" fmla="*/ 819234 h 948267"/>
                <a:gd name="T26" fmla="*/ 0 w 1083734"/>
                <a:gd name="T27" fmla="*/ 965835 h 948267"/>
                <a:gd name="T28" fmla="*/ 0 w 1083734"/>
                <a:gd name="T29" fmla="*/ 776116 h 9482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3734" h="948267">
                  <a:moveTo>
                    <a:pt x="0" y="762000"/>
                  </a:moveTo>
                  <a:lnTo>
                    <a:pt x="169334" y="618067"/>
                  </a:lnTo>
                  <a:lnTo>
                    <a:pt x="270934" y="508000"/>
                  </a:lnTo>
                  <a:lnTo>
                    <a:pt x="491067" y="397933"/>
                  </a:lnTo>
                  <a:lnTo>
                    <a:pt x="702734" y="321733"/>
                  </a:lnTo>
                  <a:lnTo>
                    <a:pt x="897467" y="177800"/>
                  </a:lnTo>
                  <a:lnTo>
                    <a:pt x="1083734" y="0"/>
                  </a:lnTo>
                  <a:lnTo>
                    <a:pt x="1083734" y="152400"/>
                  </a:lnTo>
                  <a:lnTo>
                    <a:pt x="872067" y="338667"/>
                  </a:lnTo>
                  <a:lnTo>
                    <a:pt x="660400" y="465667"/>
                  </a:lnTo>
                  <a:lnTo>
                    <a:pt x="474134" y="541867"/>
                  </a:lnTo>
                  <a:lnTo>
                    <a:pt x="287867" y="635000"/>
                  </a:lnTo>
                  <a:lnTo>
                    <a:pt x="110067" y="804333"/>
                  </a:lnTo>
                  <a:lnTo>
                    <a:pt x="0" y="948267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8F32D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CEB4C017-CB5C-0549-A1DA-4F4F374E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2852737"/>
              <a:ext cx="3844925" cy="855663"/>
            </a:xfrm>
            <a:custGeom>
              <a:avLst/>
              <a:gdLst>
                <a:gd name="T0" fmla="*/ 0 w 2319867"/>
                <a:gd name="T1" fmla="*/ 67859 h 855133"/>
                <a:gd name="T2" fmla="*/ 1156399 w 2319867"/>
                <a:gd name="T3" fmla="*/ 50895 h 855133"/>
                <a:gd name="T4" fmla="*/ 2351348 w 2319867"/>
                <a:gd name="T5" fmla="*/ 0 h 855133"/>
                <a:gd name="T6" fmla="*/ 3816121 w 2319867"/>
                <a:gd name="T7" fmla="*/ 8481 h 855133"/>
                <a:gd name="T8" fmla="*/ 5435082 w 2319867"/>
                <a:gd name="T9" fmla="*/ 84824 h 855133"/>
                <a:gd name="T10" fmla="*/ 6475840 w 2319867"/>
                <a:gd name="T11" fmla="*/ 127237 h 855133"/>
                <a:gd name="T12" fmla="*/ 7979159 w 2319867"/>
                <a:gd name="T13" fmla="*/ 229026 h 855133"/>
                <a:gd name="T14" fmla="*/ 8788640 w 2319867"/>
                <a:gd name="T15" fmla="*/ 245989 h 855133"/>
                <a:gd name="T16" fmla="*/ 10484696 w 2319867"/>
                <a:gd name="T17" fmla="*/ 288402 h 855133"/>
                <a:gd name="T18" fmla="*/ 10561787 w 2319867"/>
                <a:gd name="T19" fmla="*/ 712523 h 855133"/>
                <a:gd name="T20" fmla="*/ 8518815 w 2319867"/>
                <a:gd name="T21" fmla="*/ 831277 h 855133"/>
                <a:gd name="T22" fmla="*/ 7902069 w 2319867"/>
                <a:gd name="T23" fmla="*/ 856724 h 855133"/>
                <a:gd name="T24" fmla="*/ 5859097 w 2319867"/>
                <a:gd name="T25" fmla="*/ 754935 h 855133"/>
                <a:gd name="T26" fmla="*/ 4702697 w 2319867"/>
                <a:gd name="T27" fmla="*/ 695558 h 855133"/>
                <a:gd name="T28" fmla="*/ 3392109 w 2319867"/>
                <a:gd name="T29" fmla="*/ 585287 h 855133"/>
                <a:gd name="T30" fmla="*/ 2582628 w 2319867"/>
                <a:gd name="T31" fmla="*/ 525910 h 855133"/>
                <a:gd name="T32" fmla="*/ 1734601 w 2319867"/>
                <a:gd name="T33" fmla="*/ 508945 h 855133"/>
                <a:gd name="T34" fmla="*/ 578200 w 2319867"/>
                <a:gd name="T35" fmla="*/ 525910 h 855133"/>
                <a:gd name="T36" fmla="*/ 0 w 2319867"/>
                <a:gd name="T37" fmla="*/ 525910 h 855133"/>
                <a:gd name="T38" fmla="*/ 0 w 2319867"/>
                <a:gd name="T39" fmla="*/ 67859 h 8551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19867" h="855133">
                  <a:moveTo>
                    <a:pt x="0" y="67733"/>
                  </a:moveTo>
                  <a:lnTo>
                    <a:pt x="254000" y="50800"/>
                  </a:lnTo>
                  <a:lnTo>
                    <a:pt x="516467" y="0"/>
                  </a:lnTo>
                  <a:lnTo>
                    <a:pt x="838200" y="8466"/>
                  </a:lnTo>
                  <a:lnTo>
                    <a:pt x="1193800" y="84666"/>
                  </a:lnTo>
                  <a:lnTo>
                    <a:pt x="1422400" y="127000"/>
                  </a:lnTo>
                  <a:lnTo>
                    <a:pt x="1752600" y="228600"/>
                  </a:lnTo>
                  <a:lnTo>
                    <a:pt x="1930400" y="245533"/>
                  </a:lnTo>
                  <a:lnTo>
                    <a:pt x="2302934" y="287866"/>
                  </a:lnTo>
                  <a:lnTo>
                    <a:pt x="2319867" y="711200"/>
                  </a:lnTo>
                  <a:lnTo>
                    <a:pt x="1871134" y="829733"/>
                  </a:lnTo>
                  <a:lnTo>
                    <a:pt x="1735667" y="855133"/>
                  </a:lnTo>
                  <a:lnTo>
                    <a:pt x="1286934" y="753533"/>
                  </a:lnTo>
                  <a:lnTo>
                    <a:pt x="1032934" y="694266"/>
                  </a:lnTo>
                  <a:lnTo>
                    <a:pt x="745067" y="584200"/>
                  </a:lnTo>
                  <a:lnTo>
                    <a:pt x="567267" y="524933"/>
                  </a:lnTo>
                  <a:lnTo>
                    <a:pt x="381000" y="508000"/>
                  </a:lnTo>
                  <a:lnTo>
                    <a:pt x="127000" y="524933"/>
                  </a:lnTo>
                  <a:lnTo>
                    <a:pt x="0" y="524933"/>
                  </a:lnTo>
                  <a:lnTo>
                    <a:pt x="0" y="67733"/>
                  </a:lnTo>
                  <a:close/>
                </a:path>
              </a:pathLst>
            </a:custGeom>
            <a:solidFill>
              <a:srgbClr val="CDE1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22" name="Freeform 97">
              <a:extLst>
                <a:ext uri="{FF2B5EF4-FFF2-40B4-BE49-F238E27FC236}">
                  <a16:creationId xmlns:a16="http://schemas.microsoft.com/office/drawing/2014/main" id="{5377AD5E-6865-2E42-AA57-42CB1AAA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141662"/>
              <a:ext cx="5659437" cy="1008063"/>
            </a:xfrm>
            <a:custGeom>
              <a:avLst/>
              <a:gdLst>
                <a:gd name="T0" fmla="*/ 0 w 2132"/>
                <a:gd name="T1" fmla="*/ 2147483647 h 635"/>
                <a:gd name="T2" fmla="*/ 2147483647 w 2132"/>
                <a:gd name="T3" fmla="*/ 2147483647 h 635"/>
                <a:gd name="T4" fmla="*/ 2147483647 w 2132"/>
                <a:gd name="T5" fmla="*/ 2147483647 h 635"/>
                <a:gd name="T6" fmla="*/ 2147483647 w 2132"/>
                <a:gd name="T7" fmla="*/ 2147483647 h 635"/>
                <a:gd name="T8" fmla="*/ 2147483647 w 2132"/>
                <a:gd name="T9" fmla="*/ 2147483647 h 635"/>
                <a:gd name="T10" fmla="*/ 2147483647 w 2132"/>
                <a:gd name="T11" fmla="*/ 2147483647 h 635"/>
                <a:gd name="T12" fmla="*/ 2147483647 w 2132"/>
                <a:gd name="T13" fmla="*/ 2147483647 h 635"/>
                <a:gd name="T14" fmla="*/ 2147483647 w 2132"/>
                <a:gd name="T15" fmla="*/ 2147483647 h 635"/>
                <a:gd name="T16" fmla="*/ 2147483647 w 2132"/>
                <a:gd name="T17" fmla="*/ 2147483647 h 635"/>
                <a:gd name="T18" fmla="*/ 2147483647 w 2132"/>
                <a:gd name="T19" fmla="*/ 2147483647 h 635"/>
                <a:gd name="T20" fmla="*/ 2147483647 w 2132"/>
                <a:gd name="T21" fmla="*/ 2147483647 h 635"/>
                <a:gd name="T22" fmla="*/ 2147483647 w 2132"/>
                <a:gd name="T23" fmla="*/ 2147483647 h 635"/>
                <a:gd name="T24" fmla="*/ 2147483647 w 2132"/>
                <a:gd name="T25" fmla="*/ 0 h 635"/>
                <a:gd name="T26" fmla="*/ 2147483647 w 2132"/>
                <a:gd name="T27" fmla="*/ 2147483647 h 635"/>
                <a:gd name="T28" fmla="*/ 2147483647 w 2132"/>
                <a:gd name="T29" fmla="*/ 2147483647 h 635"/>
                <a:gd name="T30" fmla="*/ 0 w 2132"/>
                <a:gd name="T31" fmla="*/ 2147483647 h 635"/>
                <a:gd name="T32" fmla="*/ 0 w 2132"/>
                <a:gd name="T33" fmla="*/ 2147483647 h 6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32" h="635">
                  <a:moveTo>
                    <a:pt x="0" y="544"/>
                  </a:moveTo>
                  <a:lnTo>
                    <a:pt x="227" y="453"/>
                  </a:lnTo>
                  <a:lnTo>
                    <a:pt x="499" y="362"/>
                  </a:lnTo>
                  <a:lnTo>
                    <a:pt x="681" y="362"/>
                  </a:lnTo>
                  <a:lnTo>
                    <a:pt x="862" y="408"/>
                  </a:lnTo>
                  <a:lnTo>
                    <a:pt x="1089" y="362"/>
                  </a:lnTo>
                  <a:lnTo>
                    <a:pt x="1452" y="272"/>
                  </a:lnTo>
                  <a:lnTo>
                    <a:pt x="1543" y="136"/>
                  </a:lnTo>
                  <a:lnTo>
                    <a:pt x="1633" y="90"/>
                  </a:lnTo>
                  <a:lnTo>
                    <a:pt x="1679" y="90"/>
                  </a:lnTo>
                  <a:lnTo>
                    <a:pt x="1860" y="90"/>
                  </a:lnTo>
                  <a:lnTo>
                    <a:pt x="1996" y="90"/>
                  </a:lnTo>
                  <a:lnTo>
                    <a:pt x="2132" y="0"/>
                  </a:lnTo>
                  <a:lnTo>
                    <a:pt x="2132" y="317"/>
                  </a:lnTo>
                  <a:lnTo>
                    <a:pt x="1452" y="635"/>
                  </a:lnTo>
                  <a:lnTo>
                    <a:pt x="0" y="635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rgbClr val="25FF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9108C168-40F4-8844-B612-F351F7128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357562"/>
              <a:ext cx="2889250" cy="647700"/>
            </a:xfrm>
            <a:custGeom>
              <a:avLst/>
              <a:gdLst>
                <a:gd name="T0" fmla="*/ 0 w 1089"/>
                <a:gd name="T1" fmla="*/ 0 h 408"/>
                <a:gd name="T2" fmla="*/ 2147483647 w 1089"/>
                <a:gd name="T3" fmla="*/ 0 h 408"/>
                <a:gd name="T4" fmla="*/ 2147483647 w 1089"/>
                <a:gd name="T5" fmla="*/ 2147483647 h 408"/>
                <a:gd name="T6" fmla="*/ 2147483647 w 1089"/>
                <a:gd name="T7" fmla="*/ 2147483647 h 408"/>
                <a:gd name="T8" fmla="*/ 2147483647 w 1089"/>
                <a:gd name="T9" fmla="*/ 2147483647 h 408"/>
                <a:gd name="T10" fmla="*/ 2147483647 w 1089"/>
                <a:gd name="T11" fmla="*/ 2147483647 h 408"/>
                <a:gd name="T12" fmla="*/ 2147483647 w 1089"/>
                <a:gd name="T13" fmla="*/ 2147483647 h 408"/>
                <a:gd name="T14" fmla="*/ 2147483647 w 1089"/>
                <a:gd name="T15" fmla="*/ 2147483647 h 408"/>
                <a:gd name="T16" fmla="*/ 0 w 1089"/>
                <a:gd name="T17" fmla="*/ 2147483647 h 408"/>
                <a:gd name="T18" fmla="*/ 0 w 1089"/>
                <a:gd name="T19" fmla="*/ 0 h 4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9" h="408">
                  <a:moveTo>
                    <a:pt x="0" y="0"/>
                  </a:moveTo>
                  <a:lnTo>
                    <a:pt x="273" y="0"/>
                  </a:lnTo>
                  <a:lnTo>
                    <a:pt x="590" y="90"/>
                  </a:lnTo>
                  <a:lnTo>
                    <a:pt x="817" y="181"/>
                  </a:lnTo>
                  <a:lnTo>
                    <a:pt x="1089" y="226"/>
                  </a:lnTo>
                  <a:lnTo>
                    <a:pt x="862" y="272"/>
                  </a:lnTo>
                  <a:lnTo>
                    <a:pt x="590" y="226"/>
                  </a:lnTo>
                  <a:lnTo>
                    <a:pt x="273" y="317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F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95">
              <a:extLst>
                <a:ext uri="{FF2B5EF4-FFF2-40B4-BE49-F238E27FC236}">
                  <a16:creationId xmlns:a16="http://schemas.microsoft.com/office/drawing/2014/main" id="{95D07D32-2B5E-8948-BBE9-99C77B1D0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2997200"/>
              <a:ext cx="722312" cy="287338"/>
            </a:xfrm>
            <a:custGeom>
              <a:avLst/>
              <a:gdLst>
                <a:gd name="T0" fmla="*/ 0 w 272"/>
                <a:gd name="T1" fmla="*/ 2147483647 h 181"/>
                <a:gd name="T2" fmla="*/ 2147483647 w 272"/>
                <a:gd name="T3" fmla="*/ 2147483647 h 181"/>
                <a:gd name="T4" fmla="*/ 2147483647 w 272"/>
                <a:gd name="T5" fmla="*/ 0 h 181"/>
                <a:gd name="T6" fmla="*/ 2147483647 w 272"/>
                <a:gd name="T7" fmla="*/ 2147483647 h 181"/>
                <a:gd name="T8" fmla="*/ 2147483647 w 272"/>
                <a:gd name="T9" fmla="*/ 2147483647 h 181"/>
                <a:gd name="T10" fmla="*/ 0 w 272"/>
                <a:gd name="T11" fmla="*/ 2147483647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2" h="181">
                  <a:moveTo>
                    <a:pt x="0" y="181"/>
                  </a:moveTo>
                  <a:lnTo>
                    <a:pt x="227" y="45"/>
                  </a:lnTo>
                  <a:lnTo>
                    <a:pt x="272" y="0"/>
                  </a:lnTo>
                  <a:lnTo>
                    <a:pt x="272" y="91"/>
                  </a:lnTo>
                  <a:lnTo>
                    <a:pt x="136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70">
              <a:extLst>
                <a:ext uri="{FF2B5EF4-FFF2-40B4-BE49-F238E27FC236}">
                  <a16:creationId xmlns:a16="http://schemas.microsoft.com/office/drawing/2014/main" id="{94F6764F-CB40-FB4D-97BD-C07B41E8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2347913"/>
              <a:ext cx="1806575" cy="1225550"/>
            </a:xfrm>
            <a:custGeom>
              <a:avLst/>
              <a:gdLst>
                <a:gd name="T0" fmla="*/ 0 w 680"/>
                <a:gd name="T1" fmla="*/ 2147483647 h 771"/>
                <a:gd name="T2" fmla="*/ 2147483647 w 680"/>
                <a:gd name="T3" fmla="*/ 2147483647 h 771"/>
                <a:gd name="T4" fmla="*/ 2147483647 w 680"/>
                <a:gd name="T5" fmla="*/ 2147483647 h 771"/>
                <a:gd name="T6" fmla="*/ 2147483647 w 680"/>
                <a:gd name="T7" fmla="*/ 2147483647 h 771"/>
                <a:gd name="T8" fmla="*/ 2147483647 w 680"/>
                <a:gd name="T9" fmla="*/ 2147483647 h 771"/>
                <a:gd name="T10" fmla="*/ 2147483647 w 680"/>
                <a:gd name="T11" fmla="*/ 0 h 771"/>
                <a:gd name="T12" fmla="*/ 2147483647 w 680"/>
                <a:gd name="T13" fmla="*/ 2147483647 h 771"/>
                <a:gd name="T14" fmla="*/ 2147483647 w 680"/>
                <a:gd name="T15" fmla="*/ 2147483647 h 771"/>
                <a:gd name="T16" fmla="*/ 2147483647 w 680"/>
                <a:gd name="T17" fmla="*/ 2147483647 h 771"/>
                <a:gd name="T18" fmla="*/ 2147483647 w 680"/>
                <a:gd name="T19" fmla="*/ 2147483647 h 771"/>
                <a:gd name="T20" fmla="*/ 2147483647 w 680"/>
                <a:gd name="T21" fmla="*/ 2147483647 h 771"/>
                <a:gd name="T22" fmla="*/ 0 w 680"/>
                <a:gd name="T23" fmla="*/ 2147483647 h 771"/>
                <a:gd name="T24" fmla="*/ 0 w 680"/>
                <a:gd name="T25" fmla="*/ 2147483647 h 7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80" h="771">
                  <a:moveTo>
                    <a:pt x="0" y="499"/>
                  </a:moveTo>
                  <a:lnTo>
                    <a:pt x="136" y="363"/>
                  </a:lnTo>
                  <a:lnTo>
                    <a:pt x="181" y="317"/>
                  </a:lnTo>
                  <a:lnTo>
                    <a:pt x="363" y="226"/>
                  </a:lnTo>
                  <a:lnTo>
                    <a:pt x="590" y="90"/>
                  </a:lnTo>
                  <a:lnTo>
                    <a:pt x="680" y="0"/>
                  </a:lnTo>
                  <a:lnTo>
                    <a:pt x="680" y="408"/>
                  </a:lnTo>
                  <a:lnTo>
                    <a:pt x="590" y="499"/>
                  </a:lnTo>
                  <a:lnTo>
                    <a:pt x="408" y="589"/>
                  </a:lnTo>
                  <a:lnTo>
                    <a:pt x="181" y="589"/>
                  </a:lnTo>
                  <a:lnTo>
                    <a:pt x="91" y="635"/>
                  </a:lnTo>
                  <a:lnTo>
                    <a:pt x="0" y="771"/>
                  </a:lnTo>
                  <a:lnTo>
                    <a:pt x="0" y="499"/>
                  </a:lnTo>
                  <a:close/>
                </a:path>
              </a:pathLst>
            </a:custGeom>
            <a:solidFill>
              <a:srgbClr val="B7DB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B9F5ACF7-C604-1C42-AE42-72DBF15E9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63" y="1771651"/>
              <a:ext cx="3732212" cy="360362"/>
            </a:xfrm>
            <a:custGeom>
              <a:avLst/>
              <a:gdLst>
                <a:gd name="T0" fmla="*/ 2147483647 w 1406"/>
                <a:gd name="T1" fmla="*/ 0 h 227"/>
                <a:gd name="T2" fmla="*/ 0 w 1406"/>
                <a:gd name="T3" fmla="*/ 2147483647 h 227"/>
                <a:gd name="T4" fmla="*/ 2147483647 w 1406"/>
                <a:gd name="T5" fmla="*/ 2147483647 h 227"/>
                <a:gd name="T6" fmla="*/ 2147483647 w 1406"/>
                <a:gd name="T7" fmla="*/ 2147483647 h 227"/>
                <a:gd name="T8" fmla="*/ 2147483647 w 1406"/>
                <a:gd name="T9" fmla="*/ 2147483647 h 227"/>
                <a:gd name="T10" fmla="*/ 2147483647 w 1406"/>
                <a:gd name="T11" fmla="*/ 2147483647 h 227"/>
                <a:gd name="T12" fmla="*/ 2147483647 w 1406"/>
                <a:gd name="T13" fmla="*/ 2147483647 h 227"/>
                <a:gd name="T14" fmla="*/ 2147483647 w 1406"/>
                <a:gd name="T15" fmla="*/ 2147483647 h 227"/>
                <a:gd name="T16" fmla="*/ 2147483647 w 1406"/>
                <a:gd name="T17" fmla="*/ 0 h 227"/>
                <a:gd name="T18" fmla="*/ 2147483647 w 1406"/>
                <a:gd name="T19" fmla="*/ 0 h 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06" h="227">
                  <a:moveTo>
                    <a:pt x="499" y="0"/>
                  </a:moveTo>
                  <a:lnTo>
                    <a:pt x="0" y="227"/>
                  </a:lnTo>
                  <a:lnTo>
                    <a:pt x="272" y="136"/>
                  </a:lnTo>
                  <a:lnTo>
                    <a:pt x="454" y="136"/>
                  </a:lnTo>
                  <a:lnTo>
                    <a:pt x="726" y="181"/>
                  </a:lnTo>
                  <a:lnTo>
                    <a:pt x="907" y="91"/>
                  </a:lnTo>
                  <a:lnTo>
                    <a:pt x="1225" y="45"/>
                  </a:lnTo>
                  <a:lnTo>
                    <a:pt x="1315" y="45"/>
                  </a:lnTo>
                  <a:lnTo>
                    <a:pt x="1406" y="0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D5EA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998605E-1087-FF44-94E9-800CBF4F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573462"/>
              <a:ext cx="3848100" cy="431800"/>
            </a:xfrm>
            <a:custGeom>
              <a:avLst/>
              <a:gdLst>
                <a:gd name="T0" fmla="*/ 0 w 907"/>
                <a:gd name="T1" fmla="*/ 2147483647 h 227"/>
                <a:gd name="T2" fmla="*/ 2147483647 w 907"/>
                <a:gd name="T3" fmla="*/ 2147483647 h 227"/>
                <a:gd name="T4" fmla="*/ 2147483647 w 907"/>
                <a:gd name="T5" fmla="*/ 2147483647 h 227"/>
                <a:gd name="T6" fmla="*/ 2147483647 w 907"/>
                <a:gd name="T7" fmla="*/ 0 h 2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7" h="227">
                  <a:moveTo>
                    <a:pt x="0" y="227"/>
                  </a:moveTo>
                  <a:cubicBezTo>
                    <a:pt x="110" y="170"/>
                    <a:pt x="220" y="114"/>
                    <a:pt x="318" y="91"/>
                  </a:cubicBezTo>
                  <a:cubicBezTo>
                    <a:pt x="416" y="68"/>
                    <a:pt x="492" y="106"/>
                    <a:pt x="590" y="91"/>
                  </a:cubicBezTo>
                  <a:cubicBezTo>
                    <a:pt x="688" y="76"/>
                    <a:pt x="797" y="38"/>
                    <a:pt x="907" y="0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B88EEFE-8CDE-2B40-9EA1-37F2DD0B8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357562"/>
              <a:ext cx="2889250" cy="360363"/>
            </a:xfrm>
            <a:custGeom>
              <a:avLst/>
              <a:gdLst>
                <a:gd name="T0" fmla="*/ 0 w 771"/>
                <a:gd name="T1" fmla="*/ 2147483647 h 151"/>
                <a:gd name="T2" fmla="*/ 2147483647 w 771"/>
                <a:gd name="T3" fmla="*/ 2147483647 h 151"/>
                <a:gd name="T4" fmla="*/ 2147483647 w 771"/>
                <a:gd name="T5" fmla="*/ 2147483647 h 151"/>
                <a:gd name="T6" fmla="*/ 2147483647 w 771"/>
                <a:gd name="T7" fmla="*/ 2147483647 h 1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1" h="151">
                  <a:moveTo>
                    <a:pt x="0" y="15"/>
                  </a:moveTo>
                  <a:cubicBezTo>
                    <a:pt x="68" y="7"/>
                    <a:pt x="136" y="0"/>
                    <a:pt x="227" y="15"/>
                  </a:cubicBezTo>
                  <a:cubicBezTo>
                    <a:pt x="318" y="30"/>
                    <a:pt x="453" y="83"/>
                    <a:pt x="544" y="106"/>
                  </a:cubicBezTo>
                  <a:cubicBezTo>
                    <a:pt x="635" y="129"/>
                    <a:pt x="703" y="140"/>
                    <a:pt x="771" y="151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507AB78-8B7D-6245-B06A-1B1EE4B68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338" y="2779713"/>
              <a:ext cx="2524125" cy="217488"/>
            </a:xfrm>
            <a:custGeom>
              <a:avLst/>
              <a:gdLst>
                <a:gd name="T0" fmla="*/ 0 w 907"/>
                <a:gd name="T1" fmla="*/ 0 h 181"/>
                <a:gd name="T2" fmla="*/ 2147483647 w 907"/>
                <a:gd name="T3" fmla="*/ 2147483647 h 181"/>
                <a:gd name="T4" fmla="*/ 2147483647 w 907"/>
                <a:gd name="T5" fmla="*/ 2147483647 h 181"/>
                <a:gd name="T6" fmla="*/ 2147483647 w 907"/>
                <a:gd name="T7" fmla="*/ 2147483647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7" h="181">
                  <a:moveTo>
                    <a:pt x="0" y="0"/>
                  </a:moveTo>
                  <a:cubicBezTo>
                    <a:pt x="128" y="11"/>
                    <a:pt x="257" y="22"/>
                    <a:pt x="363" y="45"/>
                  </a:cubicBezTo>
                  <a:cubicBezTo>
                    <a:pt x="469" y="68"/>
                    <a:pt x="544" y="113"/>
                    <a:pt x="635" y="136"/>
                  </a:cubicBezTo>
                  <a:cubicBezTo>
                    <a:pt x="726" y="159"/>
                    <a:pt x="816" y="170"/>
                    <a:pt x="907" y="181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78D1D463-E981-664A-A6ED-57AE8E23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163" y="2841625"/>
              <a:ext cx="3035300" cy="300037"/>
            </a:xfrm>
            <a:custGeom>
              <a:avLst/>
              <a:gdLst>
                <a:gd name="T0" fmla="*/ 0 w 907"/>
                <a:gd name="T1" fmla="*/ 0 h 181"/>
                <a:gd name="T2" fmla="*/ 2147483647 w 907"/>
                <a:gd name="T3" fmla="*/ 2147483647 h 181"/>
                <a:gd name="T4" fmla="*/ 2147483647 w 907"/>
                <a:gd name="T5" fmla="*/ 2147483647 h 181"/>
                <a:gd name="T6" fmla="*/ 2147483647 w 907"/>
                <a:gd name="T7" fmla="*/ 2147483647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7" h="181">
                  <a:moveTo>
                    <a:pt x="0" y="0"/>
                  </a:moveTo>
                  <a:cubicBezTo>
                    <a:pt x="128" y="11"/>
                    <a:pt x="257" y="22"/>
                    <a:pt x="363" y="45"/>
                  </a:cubicBezTo>
                  <a:cubicBezTo>
                    <a:pt x="469" y="68"/>
                    <a:pt x="544" y="113"/>
                    <a:pt x="635" y="136"/>
                  </a:cubicBezTo>
                  <a:cubicBezTo>
                    <a:pt x="726" y="159"/>
                    <a:pt x="816" y="170"/>
                    <a:pt x="907" y="181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DC900854-905D-4A48-A3C6-C629EEBA4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2363" y="1771651"/>
              <a:ext cx="1804987" cy="503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0A790AAC-CFD6-834C-B453-EE6A85FB6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26175" y="1779588"/>
              <a:ext cx="1806575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3783F73B-1F9A-1441-8F84-CFFA47355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5225" y="3644900"/>
              <a:ext cx="1806575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Line 23">
              <a:extLst>
                <a:ext uri="{FF2B5EF4-FFF2-40B4-BE49-F238E27FC236}">
                  <a16:creationId xmlns:a16="http://schemas.microsoft.com/office/drawing/2014/main" id="{B2CFA2A4-9068-2449-83B5-B617CD827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1800" y="1771651"/>
              <a:ext cx="0" cy="18748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9FC95DD-12F5-4545-965E-3DB7621A3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1785938"/>
              <a:ext cx="1863725" cy="263525"/>
            </a:xfrm>
            <a:custGeom>
              <a:avLst/>
              <a:gdLst>
                <a:gd name="T0" fmla="*/ 0 w 680"/>
                <a:gd name="T1" fmla="*/ 2147483647 h 181"/>
                <a:gd name="T2" fmla="*/ 2147483647 w 680"/>
                <a:gd name="T3" fmla="*/ 2147483647 h 181"/>
                <a:gd name="T4" fmla="*/ 2147483647 w 680"/>
                <a:gd name="T5" fmla="*/ 2147483647 h 181"/>
                <a:gd name="T6" fmla="*/ 2147483647 w 680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0" h="181">
                  <a:moveTo>
                    <a:pt x="0" y="181"/>
                  </a:moveTo>
                  <a:cubicBezTo>
                    <a:pt x="64" y="147"/>
                    <a:pt x="128" y="114"/>
                    <a:pt x="226" y="91"/>
                  </a:cubicBezTo>
                  <a:cubicBezTo>
                    <a:pt x="324" y="68"/>
                    <a:pt x="513" y="60"/>
                    <a:pt x="589" y="45"/>
                  </a:cubicBezTo>
                  <a:cubicBezTo>
                    <a:pt x="665" y="30"/>
                    <a:pt x="672" y="15"/>
                    <a:pt x="680" y="0"/>
                  </a:cubicBezTo>
                </a:path>
              </a:pathLst>
            </a:custGeom>
            <a:noFill/>
            <a:ln w="444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0313C038-7C68-9349-AA4F-BBC8C815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2203451"/>
              <a:ext cx="1806575" cy="792162"/>
            </a:xfrm>
            <a:custGeom>
              <a:avLst/>
              <a:gdLst>
                <a:gd name="T0" fmla="*/ 0 w 680"/>
                <a:gd name="T1" fmla="*/ 2147483647 h 498"/>
                <a:gd name="T2" fmla="*/ 2147483647 w 680"/>
                <a:gd name="T3" fmla="*/ 2147483647 h 498"/>
                <a:gd name="T4" fmla="*/ 2147483647 w 680"/>
                <a:gd name="T5" fmla="*/ 2147483647 h 498"/>
                <a:gd name="T6" fmla="*/ 2147483647 w 680"/>
                <a:gd name="T7" fmla="*/ 0 h 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0" h="498">
                  <a:moveTo>
                    <a:pt x="0" y="498"/>
                  </a:moveTo>
                  <a:cubicBezTo>
                    <a:pt x="52" y="434"/>
                    <a:pt x="105" y="370"/>
                    <a:pt x="181" y="317"/>
                  </a:cubicBezTo>
                  <a:cubicBezTo>
                    <a:pt x="257" y="264"/>
                    <a:pt x="371" y="234"/>
                    <a:pt x="454" y="181"/>
                  </a:cubicBezTo>
                  <a:cubicBezTo>
                    <a:pt x="537" y="128"/>
                    <a:pt x="608" y="64"/>
                    <a:pt x="680" y="0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F2813619-91AB-BF40-98CC-AFADF3342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2347913"/>
              <a:ext cx="1806575" cy="792163"/>
            </a:xfrm>
            <a:custGeom>
              <a:avLst/>
              <a:gdLst>
                <a:gd name="T0" fmla="*/ 0 w 680"/>
                <a:gd name="T1" fmla="*/ 2147483647 h 498"/>
                <a:gd name="T2" fmla="*/ 2147483647 w 680"/>
                <a:gd name="T3" fmla="*/ 2147483647 h 498"/>
                <a:gd name="T4" fmla="*/ 2147483647 w 680"/>
                <a:gd name="T5" fmla="*/ 2147483647 h 498"/>
                <a:gd name="T6" fmla="*/ 2147483647 w 680"/>
                <a:gd name="T7" fmla="*/ 0 h 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0" h="498">
                  <a:moveTo>
                    <a:pt x="0" y="498"/>
                  </a:moveTo>
                  <a:cubicBezTo>
                    <a:pt x="52" y="434"/>
                    <a:pt x="105" y="370"/>
                    <a:pt x="181" y="317"/>
                  </a:cubicBezTo>
                  <a:cubicBezTo>
                    <a:pt x="257" y="264"/>
                    <a:pt x="371" y="234"/>
                    <a:pt x="454" y="181"/>
                  </a:cubicBezTo>
                  <a:cubicBezTo>
                    <a:pt x="537" y="128"/>
                    <a:pt x="608" y="64"/>
                    <a:pt x="680" y="0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41897CC2-8EBE-BB49-9DD8-61DA2031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225" y="3141662"/>
              <a:ext cx="1806575" cy="431800"/>
            </a:xfrm>
            <a:custGeom>
              <a:avLst/>
              <a:gdLst>
                <a:gd name="T0" fmla="*/ 0 w 680"/>
                <a:gd name="T1" fmla="*/ 2147483647 h 272"/>
                <a:gd name="T2" fmla="*/ 2147483647 w 680"/>
                <a:gd name="T3" fmla="*/ 2147483647 h 272"/>
                <a:gd name="T4" fmla="*/ 2147483647 w 680"/>
                <a:gd name="T5" fmla="*/ 2147483647 h 272"/>
                <a:gd name="T6" fmla="*/ 2147483647 w 680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0" h="272">
                  <a:moveTo>
                    <a:pt x="0" y="272"/>
                  </a:moveTo>
                  <a:cubicBezTo>
                    <a:pt x="49" y="196"/>
                    <a:pt x="98" y="120"/>
                    <a:pt x="181" y="90"/>
                  </a:cubicBezTo>
                  <a:cubicBezTo>
                    <a:pt x="264" y="60"/>
                    <a:pt x="416" y="105"/>
                    <a:pt x="499" y="90"/>
                  </a:cubicBezTo>
                  <a:cubicBezTo>
                    <a:pt x="582" y="75"/>
                    <a:pt x="631" y="37"/>
                    <a:pt x="680" y="0"/>
                  </a:cubicBezTo>
                </a:path>
              </a:pathLst>
            </a:custGeom>
            <a:noFill/>
            <a:ln w="19050" cmpd="sng">
              <a:solidFill>
                <a:srgbClr val="5959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ZoneTexte 1">
              <a:extLst>
                <a:ext uri="{FF2B5EF4-FFF2-40B4-BE49-F238E27FC236}">
                  <a16:creationId xmlns:a16="http://schemas.microsoft.com/office/drawing/2014/main" id="{CDEE479A-8D16-9942-973B-212902450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675" y="3644900"/>
              <a:ext cx="43815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0" name="ZoneTexte 40">
              <a:extLst>
                <a:ext uri="{FF2B5EF4-FFF2-40B4-BE49-F238E27FC236}">
                  <a16:creationId xmlns:a16="http://schemas.microsoft.com/office/drawing/2014/main" id="{9E85C34D-65DC-834E-9B08-BA493BA7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7175" y="3429000"/>
              <a:ext cx="438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1" name="ZoneTexte 42">
              <a:extLst>
                <a:ext uri="{FF2B5EF4-FFF2-40B4-BE49-F238E27FC236}">
                  <a16:creationId xmlns:a16="http://schemas.microsoft.com/office/drawing/2014/main" id="{82396B4C-7154-A241-BB4E-C1390F46E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7063" y="3140075"/>
              <a:ext cx="4540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2" name="ZoneTexte 43">
              <a:extLst>
                <a:ext uri="{FF2B5EF4-FFF2-40B4-BE49-F238E27FC236}">
                  <a16:creationId xmlns:a16="http://schemas.microsoft.com/office/drawing/2014/main" id="{3F1D356E-1C45-F444-8585-11D5BCB53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0425" y="2781300"/>
              <a:ext cx="450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3" name="ZoneTexte 44">
              <a:extLst>
                <a:ext uri="{FF2B5EF4-FFF2-40B4-BE49-F238E27FC236}">
                  <a16:creationId xmlns:a16="http://schemas.microsoft.com/office/drawing/2014/main" id="{E62C8140-A6BF-064E-BCC1-4C32BB826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3429000"/>
              <a:ext cx="4556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4" name="ZoneTexte 45">
              <a:extLst>
                <a:ext uri="{FF2B5EF4-FFF2-40B4-BE49-F238E27FC236}">
                  <a16:creationId xmlns:a16="http://schemas.microsoft.com/office/drawing/2014/main" id="{712A76FB-8B64-B642-818E-8DF1CD5FD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8056" y="2011363"/>
              <a:ext cx="5222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45" name="ZoneTexte 46">
              <a:extLst>
                <a:ext uri="{FF2B5EF4-FFF2-40B4-BE49-F238E27FC236}">
                  <a16:creationId xmlns:a16="http://schemas.microsoft.com/office/drawing/2014/main" id="{86C75806-FDB8-9F45-A61B-03876124E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6888" y="2276475"/>
              <a:ext cx="4540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46" name="ZoneTexte 47">
              <a:extLst>
                <a:ext uri="{FF2B5EF4-FFF2-40B4-BE49-F238E27FC236}">
                  <a16:creationId xmlns:a16="http://schemas.microsoft.com/office/drawing/2014/main" id="{A9AA2648-EA62-964F-8C70-8F44DC767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2550" y="2565400"/>
              <a:ext cx="450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47" name="ZoneTexte 48">
              <a:extLst>
                <a:ext uri="{FF2B5EF4-FFF2-40B4-BE49-F238E27FC236}">
                  <a16:creationId xmlns:a16="http://schemas.microsoft.com/office/drawing/2014/main" id="{0FDD4E36-488F-4D41-9C56-081E674B0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4938" y="2636838"/>
              <a:ext cx="438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48" name="ZoneTexte 49">
              <a:extLst>
                <a:ext uri="{FF2B5EF4-FFF2-40B4-BE49-F238E27FC236}">
                  <a16:creationId xmlns:a16="http://schemas.microsoft.com/office/drawing/2014/main" id="{65C6032C-5CF3-824D-8B7D-CF9457740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2550" y="2852738"/>
              <a:ext cx="4349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49" name="ZoneTexte 50">
              <a:extLst>
                <a:ext uri="{FF2B5EF4-FFF2-40B4-BE49-F238E27FC236}">
                  <a16:creationId xmlns:a16="http://schemas.microsoft.com/office/drawing/2014/main" id="{38B470A3-F3D2-EE4A-A318-0765E38C2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300" y="2458243"/>
              <a:ext cx="45085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50" name="ZoneTexte 52">
              <a:extLst>
                <a:ext uri="{FF2B5EF4-FFF2-40B4-BE49-F238E27FC236}">
                  <a16:creationId xmlns:a16="http://schemas.microsoft.com/office/drawing/2014/main" id="{2D04F7E3-EB28-8F4A-BD14-EA2721561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9676" y="1798638"/>
              <a:ext cx="45243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51" name="ZoneTexte 52">
              <a:extLst>
                <a:ext uri="{FF2B5EF4-FFF2-40B4-BE49-F238E27FC236}">
                  <a16:creationId xmlns:a16="http://schemas.microsoft.com/office/drawing/2014/main" id="{3E704D3E-1EB7-B649-97E5-9F67F523C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13" y="1844675"/>
              <a:ext cx="4508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52" name="ZoneTexte 50">
              <a:extLst>
                <a:ext uri="{FF2B5EF4-FFF2-40B4-BE49-F238E27FC236}">
                  <a16:creationId xmlns:a16="http://schemas.microsoft.com/office/drawing/2014/main" id="{C092F381-9218-D246-85C7-65A5163BB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25" y="2349500"/>
              <a:ext cx="452438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53" name="ZoneTexte 73">
              <a:extLst>
                <a:ext uri="{FF2B5EF4-FFF2-40B4-BE49-F238E27FC236}">
                  <a16:creationId xmlns:a16="http://schemas.microsoft.com/office/drawing/2014/main" id="{93FAB527-F95A-854F-AAC2-DFB68CBB6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6925" y="2752725"/>
              <a:ext cx="314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 b="1">
                  <a:solidFill>
                    <a:srgbClr val="008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54" name="ZoneTexte 75">
              <a:extLst>
                <a:ext uri="{FF2B5EF4-FFF2-40B4-BE49-F238E27FC236}">
                  <a16:creationId xmlns:a16="http://schemas.microsoft.com/office/drawing/2014/main" id="{F392F6D1-316C-DA4B-A171-0249FDCEA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5875" y="1484313"/>
              <a:ext cx="5016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 b="1">
                  <a:solidFill>
                    <a:srgbClr val="008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BD831A17-4422-8347-A10E-ABB0BBD8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1773238"/>
              <a:ext cx="1346200" cy="622300"/>
            </a:xfrm>
            <a:custGeom>
              <a:avLst/>
              <a:gdLst>
                <a:gd name="T0" fmla="*/ 0 w 821267"/>
                <a:gd name="T1" fmla="*/ 582032 h 643467"/>
                <a:gd name="T2" fmla="*/ 671212 w 821267"/>
                <a:gd name="T3" fmla="*/ 459499 h 643467"/>
                <a:gd name="T4" fmla="*/ 1267847 w 821267"/>
                <a:gd name="T5" fmla="*/ 367598 h 643467"/>
                <a:gd name="T6" fmla="*/ 1603455 w 821267"/>
                <a:gd name="T7" fmla="*/ 283358 h 643467"/>
                <a:gd name="T8" fmla="*/ 2200087 w 821267"/>
                <a:gd name="T9" fmla="*/ 160825 h 643467"/>
                <a:gd name="T10" fmla="*/ 2200087 w 821267"/>
                <a:gd name="T11" fmla="*/ 160825 h 643467"/>
                <a:gd name="T12" fmla="*/ 3617096 w 821267"/>
                <a:gd name="T13" fmla="*/ 0 h 643467"/>
                <a:gd name="T14" fmla="*/ 3505227 w 821267"/>
                <a:gd name="T15" fmla="*/ 122533 h 643467"/>
                <a:gd name="T16" fmla="*/ 2722146 w 821267"/>
                <a:gd name="T17" fmla="*/ 291016 h 643467"/>
                <a:gd name="T18" fmla="*/ 1976350 w 821267"/>
                <a:gd name="T19" fmla="*/ 413549 h 643467"/>
                <a:gd name="T20" fmla="*/ 1305137 w 821267"/>
                <a:gd name="T21" fmla="*/ 459499 h 643467"/>
                <a:gd name="T22" fmla="*/ 186446 w 821267"/>
                <a:gd name="T23" fmla="*/ 551399 h 6434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21267" h="643467">
                  <a:moveTo>
                    <a:pt x="0" y="643467"/>
                  </a:moveTo>
                  <a:lnTo>
                    <a:pt x="152400" y="508000"/>
                  </a:lnTo>
                  <a:lnTo>
                    <a:pt x="287867" y="406400"/>
                  </a:lnTo>
                  <a:lnTo>
                    <a:pt x="364067" y="313267"/>
                  </a:lnTo>
                  <a:lnTo>
                    <a:pt x="499533" y="177800"/>
                  </a:lnTo>
                  <a:lnTo>
                    <a:pt x="821267" y="0"/>
                  </a:lnTo>
                  <a:lnTo>
                    <a:pt x="795867" y="135467"/>
                  </a:lnTo>
                  <a:lnTo>
                    <a:pt x="618067" y="321733"/>
                  </a:lnTo>
                  <a:lnTo>
                    <a:pt x="448733" y="457200"/>
                  </a:lnTo>
                  <a:lnTo>
                    <a:pt x="296333" y="508000"/>
                  </a:lnTo>
                  <a:lnTo>
                    <a:pt x="42333" y="609600"/>
                  </a:lnTo>
                </a:path>
              </a:pathLst>
            </a:custGeom>
            <a:noFill/>
            <a:ln>
              <a:noFill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fr-FR"/>
            </a:p>
          </p:txBody>
        </p:sp>
        <p:sp>
          <p:nvSpPr>
            <p:cNvPr id="56" name="ZoneTexte 42">
              <a:extLst>
                <a:ext uri="{FF2B5EF4-FFF2-40B4-BE49-F238E27FC236}">
                  <a16:creationId xmlns:a16="http://schemas.microsoft.com/office/drawing/2014/main" id="{3BF9E0A8-91CC-4F41-A7ED-3871547C0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313" y="1741487"/>
              <a:ext cx="4540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8341BE78-9FA7-664B-A5F7-0FB47F1656DC}"/>
                </a:ext>
              </a:extLst>
            </p:cNvPr>
            <p:cNvSpPr/>
            <p:nvPr/>
          </p:nvSpPr>
          <p:spPr>
            <a:xfrm>
              <a:off x="3384550" y="1833563"/>
              <a:ext cx="4133850" cy="298450"/>
            </a:xfrm>
            <a:custGeom>
              <a:avLst/>
              <a:gdLst>
                <a:gd name="connsiteX0" fmla="*/ 0 w 4197350"/>
                <a:gd name="connsiteY0" fmla="*/ 178974 h 320736"/>
                <a:gd name="connsiteX1" fmla="*/ 336550 w 4197350"/>
                <a:gd name="connsiteY1" fmla="*/ 134524 h 320736"/>
                <a:gd name="connsiteX2" fmla="*/ 736600 w 4197350"/>
                <a:gd name="connsiteY2" fmla="*/ 153574 h 320736"/>
                <a:gd name="connsiteX3" fmla="*/ 1333500 w 4197350"/>
                <a:gd name="connsiteY3" fmla="*/ 223424 h 320736"/>
                <a:gd name="connsiteX4" fmla="*/ 1651000 w 4197350"/>
                <a:gd name="connsiteY4" fmla="*/ 280574 h 320736"/>
                <a:gd name="connsiteX5" fmla="*/ 2006600 w 4197350"/>
                <a:gd name="connsiteY5" fmla="*/ 318674 h 320736"/>
                <a:gd name="connsiteX6" fmla="*/ 2470150 w 4197350"/>
                <a:gd name="connsiteY6" fmla="*/ 217074 h 320736"/>
                <a:gd name="connsiteX7" fmla="*/ 2813050 w 4197350"/>
                <a:gd name="connsiteY7" fmla="*/ 140874 h 320736"/>
                <a:gd name="connsiteX8" fmla="*/ 3181350 w 4197350"/>
                <a:gd name="connsiteY8" fmla="*/ 90074 h 320736"/>
                <a:gd name="connsiteX9" fmla="*/ 3435350 w 4197350"/>
                <a:gd name="connsiteY9" fmla="*/ 45624 h 320736"/>
                <a:gd name="connsiteX10" fmla="*/ 3740150 w 4197350"/>
                <a:gd name="connsiteY10" fmla="*/ 1174 h 320736"/>
                <a:gd name="connsiteX11" fmla="*/ 4006850 w 4197350"/>
                <a:gd name="connsiteY11" fmla="*/ 20224 h 320736"/>
                <a:gd name="connsiteX12" fmla="*/ 4197350 w 4197350"/>
                <a:gd name="connsiteY12" fmla="*/ 96424 h 32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7350" h="320736">
                  <a:moveTo>
                    <a:pt x="0" y="178974"/>
                  </a:moveTo>
                  <a:cubicBezTo>
                    <a:pt x="106891" y="158865"/>
                    <a:pt x="213783" y="138757"/>
                    <a:pt x="336550" y="134524"/>
                  </a:cubicBezTo>
                  <a:cubicBezTo>
                    <a:pt x="459317" y="130291"/>
                    <a:pt x="570442" y="138757"/>
                    <a:pt x="736600" y="153574"/>
                  </a:cubicBezTo>
                  <a:cubicBezTo>
                    <a:pt x="902758" y="168391"/>
                    <a:pt x="1181100" y="202257"/>
                    <a:pt x="1333500" y="223424"/>
                  </a:cubicBezTo>
                  <a:cubicBezTo>
                    <a:pt x="1485900" y="244591"/>
                    <a:pt x="1538817" y="264699"/>
                    <a:pt x="1651000" y="280574"/>
                  </a:cubicBezTo>
                  <a:cubicBezTo>
                    <a:pt x="1763183" y="296449"/>
                    <a:pt x="1870075" y="329257"/>
                    <a:pt x="2006600" y="318674"/>
                  </a:cubicBezTo>
                  <a:cubicBezTo>
                    <a:pt x="2143125" y="308091"/>
                    <a:pt x="2470150" y="217074"/>
                    <a:pt x="2470150" y="217074"/>
                  </a:cubicBezTo>
                  <a:cubicBezTo>
                    <a:pt x="2604558" y="187441"/>
                    <a:pt x="2694517" y="162041"/>
                    <a:pt x="2813050" y="140874"/>
                  </a:cubicBezTo>
                  <a:cubicBezTo>
                    <a:pt x="2931583" y="119707"/>
                    <a:pt x="3077633" y="105949"/>
                    <a:pt x="3181350" y="90074"/>
                  </a:cubicBezTo>
                  <a:cubicBezTo>
                    <a:pt x="3285067" y="74199"/>
                    <a:pt x="3342217" y="60441"/>
                    <a:pt x="3435350" y="45624"/>
                  </a:cubicBezTo>
                  <a:cubicBezTo>
                    <a:pt x="3528483" y="30807"/>
                    <a:pt x="3644900" y="5407"/>
                    <a:pt x="3740150" y="1174"/>
                  </a:cubicBezTo>
                  <a:cubicBezTo>
                    <a:pt x="3835400" y="-3059"/>
                    <a:pt x="3930650" y="4349"/>
                    <a:pt x="4006850" y="20224"/>
                  </a:cubicBezTo>
                  <a:cubicBezTo>
                    <a:pt x="4083050" y="36099"/>
                    <a:pt x="4197350" y="96424"/>
                    <a:pt x="4197350" y="96424"/>
                  </a:cubicBez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94F814A4-D82F-7741-AE9C-FF7156A6ADF8}"/>
                </a:ext>
              </a:extLst>
            </p:cNvPr>
            <p:cNvSpPr/>
            <p:nvPr/>
          </p:nvSpPr>
          <p:spPr>
            <a:xfrm>
              <a:off x="2381250" y="2347913"/>
              <a:ext cx="3851275" cy="147638"/>
            </a:xfrm>
            <a:custGeom>
              <a:avLst/>
              <a:gdLst>
                <a:gd name="connsiteX0" fmla="*/ 0 w 3898900"/>
                <a:gd name="connsiteY0" fmla="*/ 63500 h 146050"/>
                <a:gd name="connsiteX1" fmla="*/ 457200 w 3898900"/>
                <a:gd name="connsiteY1" fmla="*/ 120650 h 146050"/>
                <a:gd name="connsiteX2" fmla="*/ 1358900 w 3898900"/>
                <a:gd name="connsiteY2" fmla="*/ 146050 h 146050"/>
                <a:gd name="connsiteX3" fmla="*/ 2044700 w 3898900"/>
                <a:gd name="connsiteY3" fmla="*/ 139700 h 146050"/>
                <a:gd name="connsiteX4" fmla="*/ 2800350 w 3898900"/>
                <a:gd name="connsiteY4" fmla="*/ 63500 h 146050"/>
                <a:gd name="connsiteX5" fmla="*/ 3251200 w 3898900"/>
                <a:gd name="connsiteY5" fmla="*/ 25400 h 146050"/>
                <a:gd name="connsiteX6" fmla="*/ 3898900 w 3898900"/>
                <a:gd name="connsiteY6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8900" h="146050">
                  <a:moveTo>
                    <a:pt x="0" y="63500"/>
                  </a:moveTo>
                  <a:cubicBezTo>
                    <a:pt x="115358" y="85196"/>
                    <a:pt x="230717" y="106892"/>
                    <a:pt x="457200" y="120650"/>
                  </a:cubicBezTo>
                  <a:cubicBezTo>
                    <a:pt x="683683" y="134408"/>
                    <a:pt x="1358900" y="146050"/>
                    <a:pt x="1358900" y="146050"/>
                  </a:cubicBezTo>
                  <a:lnTo>
                    <a:pt x="2044700" y="139700"/>
                  </a:lnTo>
                  <a:cubicBezTo>
                    <a:pt x="2284942" y="125942"/>
                    <a:pt x="2599267" y="82550"/>
                    <a:pt x="2800350" y="63500"/>
                  </a:cubicBezTo>
                  <a:cubicBezTo>
                    <a:pt x="3001433" y="44450"/>
                    <a:pt x="3068108" y="35983"/>
                    <a:pt x="3251200" y="25400"/>
                  </a:cubicBezTo>
                  <a:cubicBezTo>
                    <a:pt x="3434292" y="14817"/>
                    <a:pt x="3898900" y="0"/>
                    <a:pt x="3898900" y="0"/>
                  </a:cubicBez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D07B9AF0-B991-B94D-91EB-A07A16645CFB}"/>
                </a:ext>
              </a:extLst>
            </p:cNvPr>
            <p:cNvSpPr/>
            <p:nvPr/>
          </p:nvSpPr>
          <p:spPr>
            <a:xfrm>
              <a:off x="6232525" y="1917701"/>
              <a:ext cx="1263650" cy="430212"/>
            </a:xfrm>
            <a:custGeom>
              <a:avLst/>
              <a:gdLst>
                <a:gd name="connsiteX0" fmla="*/ 0 w 1221833"/>
                <a:gd name="connsiteY0" fmla="*/ 412750 h 412750"/>
                <a:gd name="connsiteX1" fmla="*/ 406400 w 1221833"/>
                <a:gd name="connsiteY1" fmla="*/ 292100 h 412750"/>
                <a:gd name="connsiteX2" fmla="*/ 793750 w 1221833"/>
                <a:gd name="connsiteY2" fmla="*/ 184150 h 412750"/>
                <a:gd name="connsiteX3" fmla="*/ 1168400 w 1221833"/>
                <a:gd name="connsiteY3" fmla="*/ 50800 h 412750"/>
                <a:gd name="connsiteX4" fmla="*/ 1219200 w 1221833"/>
                <a:gd name="connsiteY4" fmla="*/ 0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833" h="412750">
                  <a:moveTo>
                    <a:pt x="0" y="412750"/>
                  </a:moveTo>
                  <a:lnTo>
                    <a:pt x="406400" y="292100"/>
                  </a:lnTo>
                  <a:cubicBezTo>
                    <a:pt x="538692" y="254000"/>
                    <a:pt x="666750" y="224367"/>
                    <a:pt x="793750" y="184150"/>
                  </a:cubicBezTo>
                  <a:cubicBezTo>
                    <a:pt x="920750" y="143933"/>
                    <a:pt x="1097492" y="81492"/>
                    <a:pt x="1168400" y="50800"/>
                  </a:cubicBezTo>
                  <a:cubicBezTo>
                    <a:pt x="1239308" y="20108"/>
                    <a:pt x="1219200" y="0"/>
                    <a:pt x="1219200" y="0"/>
                  </a:cubicBez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ADABC518-305E-8643-B0AA-645737291486}"/>
                </a:ext>
              </a:extLst>
            </p:cNvPr>
            <p:cNvSpPr/>
            <p:nvPr/>
          </p:nvSpPr>
          <p:spPr>
            <a:xfrm>
              <a:off x="6997700" y="2019301"/>
              <a:ext cx="336550" cy="328612"/>
            </a:xfrm>
            <a:custGeom>
              <a:avLst/>
              <a:gdLst>
                <a:gd name="connsiteX0" fmla="*/ 336550 w 336550"/>
                <a:gd name="connsiteY0" fmla="*/ 0 h 292100"/>
                <a:gd name="connsiteX1" fmla="*/ 209550 w 336550"/>
                <a:gd name="connsiteY1" fmla="*/ 158750 h 292100"/>
                <a:gd name="connsiteX2" fmla="*/ 0 w 336550"/>
                <a:gd name="connsiteY2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" h="292100">
                  <a:moveTo>
                    <a:pt x="336550" y="0"/>
                  </a:moveTo>
                  <a:cubicBezTo>
                    <a:pt x="301096" y="55033"/>
                    <a:pt x="265642" y="110067"/>
                    <a:pt x="209550" y="158750"/>
                  </a:cubicBezTo>
                  <a:cubicBezTo>
                    <a:pt x="153458" y="207433"/>
                    <a:pt x="0" y="292100"/>
                    <a:pt x="0" y="292100"/>
                  </a:cubicBez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2AC3754-FE26-424E-AE0E-ED4EFF99E0C0}"/>
                </a:ext>
              </a:extLst>
            </p:cNvPr>
            <p:cNvSpPr/>
            <p:nvPr/>
          </p:nvSpPr>
          <p:spPr>
            <a:xfrm>
              <a:off x="2381250" y="2597151"/>
              <a:ext cx="1809750" cy="311150"/>
            </a:xfrm>
            <a:custGeom>
              <a:avLst/>
              <a:gdLst>
                <a:gd name="connsiteX0" fmla="*/ 6350 w 1809750"/>
                <a:gd name="connsiteY0" fmla="*/ 209550 h 311150"/>
                <a:gd name="connsiteX1" fmla="*/ 381000 w 1809750"/>
                <a:gd name="connsiteY1" fmla="*/ 120650 h 311150"/>
                <a:gd name="connsiteX2" fmla="*/ 850900 w 1809750"/>
                <a:gd name="connsiteY2" fmla="*/ 50800 h 311150"/>
                <a:gd name="connsiteX3" fmla="*/ 1212850 w 1809750"/>
                <a:gd name="connsiteY3" fmla="*/ 0 h 311150"/>
                <a:gd name="connsiteX4" fmla="*/ 1517650 w 1809750"/>
                <a:gd name="connsiteY4" fmla="*/ 0 h 311150"/>
                <a:gd name="connsiteX5" fmla="*/ 1809750 w 1809750"/>
                <a:gd name="connsiteY5" fmla="*/ 44450 h 311150"/>
                <a:gd name="connsiteX6" fmla="*/ 1435100 w 1809750"/>
                <a:gd name="connsiteY6" fmla="*/ 158750 h 311150"/>
                <a:gd name="connsiteX7" fmla="*/ 1028700 w 1809750"/>
                <a:gd name="connsiteY7" fmla="*/ 228600 h 311150"/>
                <a:gd name="connsiteX8" fmla="*/ 361950 w 1809750"/>
                <a:gd name="connsiteY8" fmla="*/ 304800 h 311150"/>
                <a:gd name="connsiteX9" fmla="*/ 0 w 1809750"/>
                <a:gd name="connsiteY9" fmla="*/ 311150 h 311150"/>
                <a:gd name="connsiteX10" fmla="*/ 6350 w 1809750"/>
                <a:gd name="connsiteY10" fmla="*/ 20955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0" h="311150">
                  <a:moveTo>
                    <a:pt x="6350" y="209550"/>
                  </a:moveTo>
                  <a:lnTo>
                    <a:pt x="381000" y="120650"/>
                  </a:lnTo>
                  <a:lnTo>
                    <a:pt x="850900" y="50800"/>
                  </a:lnTo>
                  <a:lnTo>
                    <a:pt x="1212850" y="0"/>
                  </a:lnTo>
                  <a:lnTo>
                    <a:pt x="1517650" y="0"/>
                  </a:lnTo>
                  <a:lnTo>
                    <a:pt x="1809750" y="44450"/>
                  </a:lnTo>
                  <a:lnTo>
                    <a:pt x="1435100" y="158750"/>
                  </a:lnTo>
                  <a:lnTo>
                    <a:pt x="1028700" y="228600"/>
                  </a:lnTo>
                  <a:lnTo>
                    <a:pt x="361950" y="304800"/>
                  </a:lnTo>
                  <a:lnTo>
                    <a:pt x="0" y="311150"/>
                  </a:lnTo>
                  <a:lnTo>
                    <a:pt x="6350" y="2095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B3D24F7B-3983-EB47-9C55-8D0B48411914}"/>
                </a:ext>
              </a:extLst>
            </p:cNvPr>
            <p:cNvSpPr/>
            <p:nvPr/>
          </p:nvSpPr>
          <p:spPr>
            <a:xfrm>
              <a:off x="2400300" y="2589213"/>
              <a:ext cx="1822450" cy="217488"/>
            </a:xfrm>
            <a:custGeom>
              <a:avLst/>
              <a:gdLst>
                <a:gd name="connsiteX0" fmla="*/ 0 w 1822450"/>
                <a:gd name="connsiteY0" fmla="*/ 217358 h 217358"/>
                <a:gd name="connsiteX1" fmla="*/ 311150 w 1822450"/>
                <a:gd name="connsiteY1" fmla="*/ 128458 h 217358"/>
                <a:gd name="connsiteX2" fmla="*/ 806450 w 1822450"/>
                <a:gd name="connsiteY2" fmla="*/ 58608 h 217358"/>
                <a:gd name="connsiteX3" fmla="*/ 1200150 w 1822450"/>
                <a:gd name="connsiteY3" fmla="*/ 1458 h 217358"/>
                <a:gd name="connsiteX4" fmla="*/ 1625600 w 1822450"/>
                <a:gd name="connsiteY4" fmla="*/ 20508 h 217358"/>
                <a:gd name="connsiteX5" fmla="*/ 1822450 w 1822450"/>
                <a:gd name="connsiteY5" fmla="*/ 58608 h 217358"/>
                <a:gd name="connsiteX6" fmla="*/ 1822450 w 1822450"/>
                <a:gd name="connsiteY6" fmla="*/ 58608 h 2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2450" h="217358">
                  <a:moveTo>
                    <a:pt x="0" y="217358"/>
                  </a:moveTo>
                  <a:cubicBezTo>
                    <a:pt x="88371" y="186137"/>
                    <a:pt x="176742" y="154916"/>
                    <a:pt x="311150" y="128458"/>
                  </a:cubicBezTo>
                  <a:cubicBezTo>
                    <a:pt x="445558" y="102000"/>
                    <a:pt x="806450" y="58608"/>
                    <a:pt x="806450" y="58608"/>
                  </a:cubicBezTo>
                  <a:cubicBezTo>
                    <a:pt x="954617" y="37441"/>
                    <a:pt x="1063625" y="7808"/>
                    <a:pt x="1200150" y="1458"/>
                  </a:cubicBezTo>
                  <a:cubicBezTo>
                    <a:pt x="1336675" y="-4892"/>
                    <a:pt x="1521883" y="10983"/>
                    <a:pt x="1625600" y="20508"/>
                  </a:cubicBezTo>
                  <a:cubicBezTo>
                    <a:pt x="1729317" y="30033"/>
                    <a:pt x="1822450" y="58608"/>
                    <a:pt x="1822450" y="58608"/>
                  </a:cubicBezTo>
                  <a:lnTo>
                    <a:pt x="1822450" y="58608"/>
                  </a:ln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3" name="ZoneTexte 52">
              <a:extLst>
                <a:ext uri="{FF2B5EF4-FFF2-40B4-BE49-F238E27FC236}">
                  <a16:creationId xmlns:a16="http://schemas.microsoft.com/office/drawing/2014/main" id="{2A007A79-C8F1-334D-823A-C9C3F9255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2947987" y="2597150"/>
              <a:ext cx="3333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fr-FR" altLang="fr-FR" sz="1200">
                  <a:solidFill>
                    <a:srgbClr val="000090"/>
                  </a:solidFill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956A663F-6E0F-B545-BEE0-3F3DB9EC22DF}"/>
                </a:ext>
              </a:extLst>
            </p:cNvPr>
            <p:cNvSpPr/>
            <p:nvPr/>
          </p:nvSpPr>
          <p:spPr>
            <a:xfrm>
              <a:off x="7372350" y="2984500"/>
              <a:ext cx="685800" cy="292100"/>
            </a:xfrm>
            <a:custGeom>
              <a:avLst/>
              <a:gdLst>
                <a:gd name="connsiteX0" fmla="*/ 0 w 685800"/>
                <a:gd name="connsiteY0" fmla="*/ 292100 h 292100"/>
                <a:gd name="connsiteX1" fmla="*/ 342900 w 685800"/>
                <a:gd name="connsiteY1" fmla="*/ 190500 h 292100"/>
                <a:gd name="connsiteX2" fmla="*/ 590550 w 685800"/>
                <a:gd name="connsiteY2" fmla="*/ 57150 h 292100"/>
                <a:gd name="connsiteX3" fmla="*/ 685800 w 685800"/>
                <a:gd name="connsiteY3" fmla="*/ 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292100">
                  <a:moveTo>
                    <a:pt x="0" y="292100"/>
                  </a:moveTo>
                  <a:cubicBezTo>
                    <a:pt x="122237" y="260879"/>
                    <a:pt x="244475" y="229658"/>
                    <a:pt x="342900" y="190500"/>
                  </a:cubicBezTo>
                  <a:cubicBezTo>
                    <a:pt x="441325" y="151342"/>
                    <a:pt x="533400" y="88900"/>
                    <a:pt x="590550" y="57150"/>
                  </a:cubicBezTo>
                  <a:cubicBezTo>
                    <a:pt x="647700" y="25400"/>
                    <a:pt x="685800" y="0"/>
                    <a:pt x="685800" y="0"/>
                  </a:cubicBez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CE1590FA-6F7B-C345-BCAC-F31EFDFB37A5}"/>
                </a:ext>
              </a:extLst>
            </p:cNvPr>
            <p:cNvSpPr/>
            <p:nvPr/>
          </p:nvSpPr>
          <p:spPr bwMode="auto">
            <a:xfrm>
              <a:off x="2392363" y="2581276"/>
              <a:ext cx="3852862" cy="342900"/>
            </a:xfrm>
            <a:custGeom>
              <a:avLst/>
              <a:gdLst>
                <a:gd name="connsiteX0" fmla="*/ 2311400 w 2311400"/>
                <a:gd name="connsiteY0" fmla="*/ 110746 h 356279"/>
                <a:gd name="connsiteX1" fmla="*/ 1803400 w 2311400"/>
                <a:gd name="connsiteY1" fmla="*/ 9146 h 356279"/>
                <a:gd name="connsiteX2" fmla="*/ 1278467 w 2311400"/>
                <a:gd name="connsiteY2" fmla="*/ 34546 h 356279"/>
                <a:gd name="connsiteX3" fmla="*/ 550333 w 2311400"/>
                <a:gd name="connsiteY3" fmla="*/ 271613 h 356279"/>
                <a:gd name="connsiteX4" fmla="*/ 0 w 2311400"/>
                <a:gd name="connsiteY4" fmla="*/ 356279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400" h="356279">
                  <a:moveTo>
                    <a:pt x="2311400" y="110746"/>
                  </a:moveTo>
                  <a:cubicBezTo>
                    <a:pt x="2143478" y="66296"/>
                    <a:pt x="1975556" y="21846"/>
                    <a:pt x="1803400" y="9146"/>
                  </a:cubicBezTo>
                  <a:cubicBezTo>
                    <a:pt x="1631244" y="-3554"/>
                    <a:pt x="1487311" y="-9199"/>
                    <a:pt x="1278467" y="34546"/>
                  </a:cubicBezTo>
                  <a:cubicBezTo>
                    <a:pt x="1069622" y="78290"/>
                    <a:pt x="763411" y="217991"/>
                    <a:pt x="550333" y="271613"/>
                  </a:cubicBezTo>
                  <a:cubicBezTo>
                    <a:pt x="337255" y="325235"/>
                    <a:pt x="0" y="356279"/>
                    <a:pt x="0" y="356279"/>
                  </a:cubicBezTo>
                </a:path>
              </a:pathLst>
            </a:custGeom>
            <a:ln w="444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642AA51B-D511-A046-AFCB-2F194CA21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1916113"/>
              <a:ext cx="1814512" cy="792163"/>
            </a:xfrm>
            <a:custGeom>
              <a:avLst/>
              <a:gdLst>
                <a:gd name="T0" fmla="*/ 0 w 680"/>
                <a:gd name="T1" fmla="*/ 2147483647 h 498"/>
                <a:gd name="T2" fmla="*/ 2147483647 w 680"/>
                <a:gd name="T3" fmla="*/ 2147483647 h 498"/>
                <a:gd name="T4" fmla="*/ 2147483647 w 680"/>
                <a:gd name="T5" fmla="*/ 2147483647 h 498"/>
                <a:gd name="T6" fmla="*/ 2147483647 w 680"/>
                <a:gd name="T7" fmla="*/ 0 h 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0" h="498">
                  <a:moveTo>
                    <a:pt x="0" y="498"/>
                  </a:moveTo>
                  <a:cubicBezTo>
                    <a:pt x="52" y="434"/>
                    <a:pt x="105" y="370"/>
                    <a:pt x="181" y="317"/>
                  </a:cubicBezTo>
                  <a:cubicBezTo>
                    <a:pt x="257" y="264"/>
                    <a:pt x="371" y="234"/>
                    <a:pt x="454" y="181"/>
                  </a:cubicBezTo>
                  <a:cubicBezTo>
                    <a:pt x="537" y="128"/>
                    <a:pt x="608" y="64"/>
                    <a:pt x="680" y="0"/>
                  </a:cubicBezTo>
                </a:path>
              </a:pathLst>
            </a:custGeom>
            <a:noFill/>
            <a:ln w="44450" cmpd="sng">
              <a:solidFill>
                <a:srgbClr val="008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7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70648CFE-BCBB-6D46-A60C-03011FDCA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7350" y="1771651"/>
              <a:ext cx="3854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Rectangle 4">
              <a:extLst>
                <a:ext uri="{FF2B5EF4-FFF2-40B4-BE49-F238E27FC236}">
                  <a16:creationId xmlns:a16="http://schemas.microsoft.com/office/drawing/2014/main" id="{9564F366-ABA6-8645-8C0F-CCAE97E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425" y="2274888"/>
              <a:ext cx="3848100" cy="1874837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063B420-D55F-BD47-8FE3-EAAACEA84F27}"/>
              </a:ext>
            </a:extLst>
          </p:cNvPr>
          <p:cNvSpPr txBox="1"/>
          <p:nvPr/>
        </p:nvSpPr>
        <p:spPr>
          <a:xfrm>
            <a:off x="4160874" y="5159228"/>
            <a:ext cx="387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Dépôt sédimentaire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F9F2EA2F-6D7C-CE4A-95C3-BF70A5548A07}"/>
              </a:ext>
            </a:extLst>
          </p:cNvPr>
          <p:cNvCxnSpPr>
            <a:cxnSpLocks/>
          </p:cNvCxnSpPr>
          <p:nvPr/>
        </p:nvCxnSpPr>
        <p:spPr>
          <a:xfrm flipH="1">
            <a:off x="9037906" y="3565831"/>
            <a:ext cx="580841" cy="9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ECB42766-C743-3D4C-9533-81E645971783}"/>
              </a:ext>
            </a:extLst>
          </p:cNvPr>
          <p:cNvCxnSpPr>
            <a:cxnSpLocks/>
          </p:cNvCxnSpPr>
          <p:nvPr/>
        </p:nvCxnSpPr>
        <p:spPr>
          <a:xfrm flipH="1">
            <a:off x="9075483" y="2695230"/>
            <a:ext cx="580841" cy="9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A4C9A618-2B57-4242-AFDC-87092EACF903}"/>
              </a:ext>
            </a:extLst>
          </p:cNvPr>
          <p:cNvCxnSpPr>
            <a:cxnSpLocks/>
          </p:cNvCxnSpPr>
          <p:nvPr/>
        </p:nvCxnSpPr>
        <p:spPr>
          <a:xfrm flipH="1">
            <a:off x="9073894" y="2536761"/>
            <a:ext cx="580841" cy="9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6DA235DB-5B76-CE4D-A5D6-B09AE71C70FF}"/>
              </a:ext>
            </a:extLst>
          </p:cNvPr>
          <p:cNvSpPr txBox="1"/>
          <p:nvPr/>
        </p:nvSpPr>
        <p:spPr>
          <a:xfrm>
            <a:off x="9708427" y="2889214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horizons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DB00D59B-E5E8-794A-80B9-C7AA4874D219}"/>
              </a:ext>
            </a:extLst>
          </p:cNvPr>
          <p:cNvCxnSpPr/>
          <p:nvPr/>
        </p:nvCxnSpPr>
        <p:spPr>
          <a:xfrm>
            <a:off x="2073349" y="2381666"/>
            <a:ext cx="0" cy="2424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BEB650A0-44DB-BB4E-A9DC-EA8320FF5000}"/>
              </a:ext>
            </a:extLst>
          </p:cNvPr>
          <p:cNvSpPr txBox="1"/>
          <p:nvPr/>
        </p:nvSpPr>
        <p:spPr>
          <a:xfrm>
            <a:off x="632722" y="3409125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stratigraphie</a:t>
            </a:r>
          </a:p>
        </p:txBody>
      </p:sp>
    </p:spTree>
    <p:extLst>
      <p:ext uri="{BB962C8B-B14F-4D97-AF65-F5344CB8AC3E}">
        <p14:creationId xmlns:p14="http://schemas.microsoft.com/office/powerpoint/2010/main" val="2490849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2CF7-5A6A-5C49-9D4E-D9A6E6FE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Résultats Kd-Tree (</a:t>
            </a:r>
            <a:r>
              <a:rPr lang="en-US" b="1" dirty="0">
                <a:solidFill>
                  <a:srgbClr val="FF0000"/>
                </a:solidFill>
              </a:rPr>
              <a:t>Thurrock</a:t>
            </a:r>
            <a:r>
              <a:rPr lang="en-FR" b="1" dirty="0">
                <a:solidFill>
                  <a:srgbClr val="FF0000"/>
                </a:solidFill>
              </a:rPr>
              <a:t>) (1)</a:t>
            </a:r>
            <a:br>
              <a:rPr lang="en-FR" b="1" dirty="0">
                <a:solidFill>
                  <a:srgbClr val="FF0000"/>
                </a:solidFill>
              </a:rPr>
            </a:br>
            <a:r>
              <a:rPr lang="en-FR" sz="2800" b="1" dirty="0">
                <a:solidFill>
                  <a:srgbClr val="FF0000"/>
                </a:solidFill>
              </a:rPr>
              <a:t>données hors cahier de charge (horizons trop proches)</a:t>
            </a:r>
            <a:endParaRPr lang="en-FR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0E660-D204-7846-897F-7C6F5D74A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381" y="2190750"/>
            <a:ext cx="10108503" cy="4667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6D0FD-699E-2041-B539-D442BF9BB214}"/>
              </a:ext>
            </a:extLst>
          </p:cNvPr>
          <p:cNvSpPr txBox="1"/>
          <p:nvPr/>
        </p:nvSpPr>
        <p:spPr>
          <a:xfrm>
            <a:off x="983381" y="1529287"/>
            <a:ext cx="4068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Pour un seuil voxel de 500 </a:t>
            </a:r>
          </a:p>
        </p:txBody>
      </p:sp>
    </p:spTree>
    <p:extLst>
      <p:ext uri="{BB962C8B-B14F-4D97-AF65-F5344CB8AC3E}">
        <p14:creationId xmlns:p14="http://schemas.microsoft.com/office/powerpoint/2010/main" val="232225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8A50-FAD8-7F48-B9A6-3F3694D1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Résultats Kd-Tree (</a:t>
            </a:r>
            <a:r>
              <a:rPr lang="en-US" b="1" dirty="0">
                <a:solidFill>
                  <a:srgbClr val="FF0000"/>
                </a:solidFill>
              </a:rPr>
              <a:t>Thurrock</a:t>
            </a:r>
            <a:r>
              <a:rPr lang="en-FR" b="1" dirty="0">
                <a:solidFill>
                  <a:srgbClr val="FF0000"/>
                </a:solidFill>
              </a:rPr>
              <a:t>) (2)</a:t>
            </a:r>
            <a:br>
              <a:rPr lang="en-FR" b="1" dirty="0">
                <a:solidFill>
                  <a:srgbClr val="FF0000"/>
                </a:solidFill>
              </a:rPr>
            </a:br>
            <a:r>
              <a:rPr lang="en-FR" sz="2800" b="1" dirty="0">
                <a:solidFill>
                  <a:srgbClr val="FF0000"/>
                </a:solidFill>
              </a:rPr>
              <a:t>données hors cahier de charge (horizons trop proches)</a:t>
            </a:r>
            <a:endParaRPr lang="en-FR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A5931-FA4F-B849-AC65-58C747F42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263"/>
            <a:ext cx="10515600" cy="4409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FD295-CEE4-AC4B-AF2B-20C35F79EA75}"/>
              </a:ext>
            </a:extLst>
          </p:cNvPr>
          <p:cNvSpPr txBox="1"/>
          <p:nvPr/>
        </p:nvSpPr>
        <p:spPr>
          <a:xfrm>
            <a:off x="720335" y="1690688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Pour un seuil voxel de 3000 </a:t>
            </a:r>
          </a:p>
        </p:txBody>
      </p:sp>
    </p:spTree>
    <p:extLst>
      <p:ext uri="{BB962C8B-B14F-4D97-AF65-F5344CB8AC3E}">
        <p14:creationId xmlns:p14="http://schemas.microsoft.com/office/powerpoint/2010/main" val="346335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91CB-BE13-C94D-B339-B85FAF74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-18602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Vue générale du travail réalisé</a:t>
            </a:r>
            <a:endParaRPr lang="en-FR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9580BAC-6BF1-B247-AFF3-61E1AF67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9" y="826392"/>
            <a:ext cx="11893464" cy="56807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50F424-A09F-1945-9FF6-612244CE2B69}"/>
              </a:ext>
            </a:extLst>
          </p:cNvPr>
          <p:cNvSpPr/>
          <p:nvPr/>
        </p:nvSpPr>
        <p:spPr>
          <a:xfrm>
            <a:off x="9369468" y="826392"/>
            <a:ext cx="2569925" cy="367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dirty="0"/>
          </a:p>
        </p:txBody>
      </p:sp>
    </p:spTree>
    <p:extLst>
      <p:ext uri="{BB962C8B-B14F-4D97-AF65-F5344CB8AC3E}">
        <p14:creationId xmlns:p14="http://schemas.microsoft.com/office/powerpoint/2010/main" val="3099329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8830-ADA6-9341-9921-E5599A93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Intégration des données de puits de forage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D338-F60D-904C-9510-70B2D242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2432564"/>
            <a:ext cx="6040394" cy="3436895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FR" dirty="0"/>
              <a:t>jouter des poids aux moindres carrées pour tenir compte de la précision plus élevée des données de forage</a:t>
            </a:r>
          </a:p>
          <a:p>
            <a:endParaRPr lang="en-FR" dirty="0"/>
          </a:p>
          <a:p>
            <a:r>
              <a:rPr lang="en-US" dirty="0"/>
              <a:t>L</a:t>
            </a:r>
            <a:r>
              <a:rPr lang="en-FR" dirty="0"/>
              <a:t>e code est terminé mais les tests bloqués car  les données fournies sont non cohérentes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18B2C-175D-EC44-9E0B-474C66D0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0" y="1690687"/>
            <a:ext cx="5474859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4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43B3-AFE7-0044-88EF-5236AD78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3B88-BC25-8E43-B912-0013213B8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Travail future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/>
              <a:t>Terminer</a:t>
            </a:r>
            <a:r>
              <a:rPr lang="en-US" dirty="0"/>
              <a:t> le travail de ponderation des </a:t>
            </a:r>
            <a:r>
              <a:rPr lang="en-US" dirty="0" err="1"/>
              <a:t>moindres</a:t>
            </a:r>
            <a:r>
              <a:rPr lang="en-US" dirty="0"/>
              <a:t> </a:t>
            </a:r>
            <a:r>
              <a:rPr lang="en-US" dirty="0" err="1"/>
              <a:t>carrées</a:t>
            </a:r>
            <a:r>
              <a:rPr lang="en-US" dirty="0"/>
              <a:t> pour </a:t>
            </a:r>
            <a:r>
              <a:rPr lang="en-US" dirty="0" err="1"/>
              <a:t>intégrer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de stage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/>
              <a:t>travailler</a:t>
            </a:r>
            <a:r>
              <a:rPr lang="en-US" dirty="0"/>
              <a:t> par </a:t>
            </a:r>
            <a:r>
              <a:rPr lang="en-US" dirty="0" err="1"/>
              <a:t>itérations</a:t>
            </a:r>
            <a:r>
              <a:rPr lang="en-US" dirty="0"/>
              <a:t> </a:t>
            </a:r>
            <a:r>
              <a:rPr lang="en-US" dirty="0" err="1"/>
              <a:t>successives</a:t>
            </a:r>
            <a:r>
              <a:rPr lang="en-US" dirty="0"/>
              <a:t> et </a:t>
            </a:r>
            <a:r>
              <a:rPr lang="en-US" dirty="0" err="1"/>
              <a:t>donc</a:t>
            </a:r>
            <a:r>
              <a:rPr lang="en-US" dirty="0"/>
              <a:t> de manière multi-echelle</a:t>
            </a:r>
            <a:endParaRPr lang="en-FR" dirty="0"/>
          </a:p>
          <a:p>
            <a:r>
              <a:rPr lang="en-FR" dirty="0"/>
              <a:t>Bilan Personnel 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Le stage m’a offert l’opportunité de découvrir le monde de R&amp;D</a:t>
            </a:r>
            <a:r>
              <a:rPr lang="en-FR" dirty="0"/>
              <a:t> et de la géomodélisation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</a:t>
            </a:r>
            <a:r>
              <a:rPr lang="en-FR" dirty="0"/>
              <a:t>ravaillé mon point faible : </a:t>
            </a:r>
          </a:p>
          <a:p>
            <a:pPr lvl="2">
              <a:buFont typeface="Wingdings" pitchFamily="2" charset="2"/>
              <a:buChar char="§"/>
            </a:pPr>
            <a:r>
              <a:rPr lang="fr-FR" dirty="0"/>
              <a:t>difficulté à aborder les tâches qui ne me plaisent pas</a:t>
            </a:r>
          </a:p>
          <a:p>
            <a:pPr lvl="2">
              <a:buFont typeface="Wingdings" pitchFamily="2" charset="2"/>
              <a:buChar char="§"/>
            </a:pPr>
            <a:r>
              <a:rPr lang="fr-FR" dirty="0"/>
              <a:t>J’ai travaillé dans le fait de m’y investir  </a:t>
            </a:r>
            <a:endParaRPr lang="en-FR" dirty="0"/>
          </a:p>
          <a:p>
            <a:pPr lvl="1">
              <a:buFont typeface="Wingdings" pitchFamily="2" charset="2"/>
              <a:buChar char="§"/>
            </a:pPr>
            <a:r>
              <a:rPr lang="fr-FR" dirty="0"/>
              <a:t>Mon point fort c’est que je suis une personne persévérante et je ne lâche pas facilement</a:t>
            </a:r>
            <a:r>
              <a:rPr lang="en-FR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50FA5-57F8-0D45-A834-24DEA869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11" y="2688671"/>
            <a:ext cx="9231682" cy="3804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ABF41-168E-FF4E-949F-FFE77CAF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Présentation</a:t>
            </a:r>
            <a:r>
              <a:rPr lang="en-US" b="1" dirty="0">
                <a:solidFill>
                  <a:srgbClr val="FF0000"/>
                </a:solidFill>
              </a:rPr>
              <a:t> des </a:t>
            </a:r>
            <a:r>
              <a:rPr lang="en-US" b="1" dirty="0" err="1">
                <a:solidFill>
                  <a:srgbClr val="FF0000"/>
                </a:solidFill>
              </a:rPr>
              <a:t>objectifs</a:t>
            </a:r>
            <a:endParaRPr lang="en-FR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3516-323A-F64E-8B9E-AC4A1210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FR" dirty="0"/>
              <a:t>e but est de tester des approches implicites pour la reconstruction </a:t>
            </a:r>
            <a:r>
              <a:rPr lang="fr-FR" u="sng" dirty="0"/>
              <a:t>approximative</a:t>
            </a:r>
            <a:r>
              <a:rPr lang="fr-FR" dirty="0"/>
              <a:t> </a:t>
            </a:r>
            <a:r>
              <a:rPr lang="en-FR" dirty="0"/>
              <a:t>des données manquantes dans les modèles de réservoirs pétroliers </a:t>
            </a:r>
          </a:p>
        </p:txBody>
      </p:sp>
    </p:spTree>
    <p:extLst>
      <p:ext uri="{BB962C8B-B14F-4D97-AF65-F5344CB8AC3E}">
        <p14:creationId xmlns:p14="http://schemas.microsoft.com/office/powerpoint/2010/main" val="345993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C279-3FAE-B24A-8167-759CD099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Intérêt du modèle implicite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055F3-9D77-9043-B28C-076E289D3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</a:t>
            </a:r>
            <a:r>
              <a:rPr lang="uz-Cyrl-UZ" dirty="0"/>
              <a:t>urfaces implicites </a:t>
            </a:r>
            <a:r>
              <a:rPr lang="es-ES" dirty="0"/>
              <a:t>: </a:t>
            </a:r>
          </a:p>
          <a:p>
            <a:pPr lvl="1"/>
            <a:r>
              <a:rPr lang="es-ES" dirty="0"/>
              <a:t>D</a:t>
            </a:r>
            <a:r>
              <a:rPr lang="uz-Cyrl-UZ" dirty="0"/>
              <a:t>omaine déjà ancien en Mathématiques et Mathématiques appliquées.</a:t>
            </a:r>
            <a:endParaRPr lang="es-ES" dirty="0"/>
          </a:p>
          <a:p>
            <a:pPr lvl="1"/>
            <a:r>
              <a:rPr lang="es-ES" dirty="0"/>
              <a:t>É</a:t>
            </a:r>
            <a:r>
              <a:rPr lang="uz-Cyrl-UZ" dirty="0"/>
              <a:t>mergence des techniques de numérisation (scanners laser, stéréo- photogramétrie, IRM ...)</a:t>
            </a:r>
            <a:endParaRPr lang="es-ES" dirty="0"/>
          </a:p>
          <a:p>
            <a:pPr lvl="2"/>
            <a:r>
              <a:rPr lang="es-ES" dirty="0"/>
              <a:t>R</a:t>
            </a:r>
            <a:r>
              <a:rPr lang="uz-Cyrl-UZ" dirty="0"/>
              <a:t>amené ces modèles sur le devant de la scène</a:t>
            </a:r>
            <a:endParaRPr lang="es-ES" dirty="0"/>
          </a:p>
          <a:p>
            <a:pPr lvl="2"/>
            <a:r>
              <a:rPr lang="es-ES" dirty="0"/>
              <a:t>R</a:t>
            </a:r>
            <a:r>
              <a:rPr lang="uz-Cyrl-UZ" dirty="0"/>
              <a:t>econstruction à partir de nuages de points</a:t>
            </a:r>
            <a:endParaRPr lang="es-ES" dirty="0"/>
          </a:p>
          <a:p>
            <a:r>
              <a:rPr lang="uz-Cyrl-UZ" dirty="0"/>
              <a:t> </a:t>
            </a:r>
            <a:r>
              <a:rPr lang="es-ES" dirty="0"/>
              <a:t>M</a:t>
            </a:r>
            <a:r>
              <a:rPr lang="uz-Cyrl-UZ" dirty="0"/>
              <a:t>odèles implicites</a:t>
            </a:r>
            <a:r>
              <a:rPr lang="es-ES" dirty="0"/>
              <a:t> :</a:t>
            </a:r>
          </a:p>
          <a:p>
            <a:pPr lvl="1"/>
            <a:r>
              <a:rPr lang="es-ES" dirty="0"/>
              <a:t>É</a:t>
            </a:r>
            <a:r>
              <a:rPr lang="uz-Cyrl-UZ" dirty="0"/>
              <a:t>chappent à la contrainte de la paramétrisation</a:t>
            </a:r>
            <a:endParaRPr lang="es-ES" dirty="0"/>
          </a:p>
          <a:p>
            <a:pPr lvl="1"/>
            <a:r>
              <a:rPr lang="es-ES" dirty="0"/>
              <a:t>O</a:t>
            </a:r>
            <a:r>
              <a:rPr lang="uz-Cyrl-UZ" dirty="0"/>
              <a:t>ffrent des garanties de continuité géométrique de par leur nature même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846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0B31-264F-264A-BAE8-D56A31AC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Données / position du problème</a:t>
            </a:r>
            <a:endParaRPr lang="en-FR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025E-1FE1-E34C-BE29-68AC6732E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incomplètes</a:t>
            </a:r>
            <a:endParaRPr lang="en-US" dirty="0"/>
          </a:p>
          <a:p>
            <a:pPr lvl="1"/>
            <a:r>
              <a:rPr lang="en-US" dirty="0"/>
              <a:t>il y a des </a:t>
            </a:r>
            <a:r>
              <a:rPr lang="en-US" dirty="0" err="1"/>
              <a:t>données</a:t>
            </a:r>
            <a:r>
              <a:rPr lang="en-US" dirty="0"/>
              <a:t> sur un horizon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elles</a:t>
            </a:r>
            <a:r>
              <a:rPr lang="en-US" dirty="0"/>
              <a:t> </a:t>
            </a:r>
            <a:r>
              <a:rPr lang="en-US" dirty="0" err="1"/>
              <a:t>manquent</a:t>
            </a:r>
            <a:r>
              <a:rPr lang="en-US" dirty="0"/>
              <a:t> sur </a:t>
            </a:r>
            <a:r>
              <a:rPr lang="en-US" dirty="0" err="1"/>
              <a:t>d’autres</a:t>
            </a:r>
            <a:endParaRPr lang="en-US" dirty="0"/>
          </a:p>
          <a:p>
            <a:r>
              <a:rPr lang="en-US" dirty="0" err="1"/>
              <a:t>Epaisseur</a:t>
            </a:r>
            <a:r>
              <a:rPr lang="en-US" dirty="0"/>
              <a:t> des couches </a:t>
            </a:r>
            <a:r>
              <a:rPr lang="en-US" dirty="0" err="1"/>
              <a:t>sédimentaires</a:t>
            </a:r>
            <a:r>
              <a:rPr lang="en-US" dirty="0"/>
              <a:t> </a:t>
            </a:r>
            <a:r>
              <a:rPr lang="en-US" dirty="0" err="1"/>
              <a:t>relativement</a:t>
            </a:r>
            <a:r>
              <a:rPr lang="en-US" dirty="0"/>
              <a:t> continue</a:t>
            </a:r>
          </a:p>
          <a:p>
            <a:r>
              <a:rPr lang="en-US" dirty="0"/>
              <a:t>Surfaces </a:t>
            </a:r>
            <a:r>
              <a:rPr lang="en-US" dirty="0" err="1"/>
              <a:t>lisses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:</a:t>
            </a:r>
          </a:p>
          <a:p>
            <a:pPr lvl="1"/>
            <a:r>
              <a:rPr lang="en-US" dirty="0" err="1"/>
              <a:t>Extrapoler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sur les bords </a:t>
            </a:r>
          </a:p>
          <a:p>
            <a:pPr lvl="1"/>
            <a:r>
              <a:rPr lang="en-US" dirty="0"/>
              <a:t>Boucher les </a:t>
            </a:r>
            <a:r>
              <a:rPr lang="en-US" dirty="0" err="1"/>
              <a:t>trous</a:t>
            </a:r>
            <a:endParaRPr lang="en-US" dirty="0"/>
          </a:p>
          <a:p>
            <a:pPr lvl="1"/>
            <a:r>
              <a:rPr lang="en-US" dirty="0"/>
              <a:t>Reconstructions </a:t>
            </a:r>
            <a:r>
              <a:rPr lang="en-US" u="sng" dirty="0" err="1"/>
              <a:t>approximatives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assurant</a:t>
            </a:r>
            <a:r>
              <a:rPr lang="en-US" dirty="0"/>
              <a:t> la </a:t>
            </a:r>
            <a:r>
              <a:rPr lang="en-US" dirty="0" err="1"/>
              <a:t>cohérence</a:t>
            </a:r>
            <a:r>
              <a:rPr lang="en-US" dirty="0"/>
              <a:t>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5795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F86FA-F4D9-E84D-8C75-9BA6ADD44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92" y="1575886"/>
                <a:ext cx="10515600" cy="3439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Idée(s) centrale(s) :</a:t>
                </a:r>
              </a:p>
              <a:p>
                <a:pPr lvl="1"/>
                <a:r>
                  <a:rPr lang="en-US" dirty="0" err="1"/>
                  <a:t>Voir</a:t>
                </a:r>
                <a:r>
                  <a:rPr lang="en-US" dirty="0"/>
                  <a:t> </a:t>
                </a:r>
                <a:r>
                  <a:rPr lang="en-US" dirty="0" err="1"/>
                  <a:t>l’information</a:t>
                </a:r>
                <a:r>
                  <a:rPr lang="en-US" dirty="0"/>
                  <a:t> de manière </a:t>
                </a:r>
                <a:r>
                  <a:rPr lang="en-US" dirty="0" err="1"/>
                  <a:t>globale</a:t>
                </a:r>
                <a:endParaRPr lang="en-US" dirty="0"/>
              </a:p>
              <a:p>
                <a:pPr lvl="1"/>
                <a:r>
                  <a:rPr lang="en-US" dirty="0"/>
                  <a:t>Information  </a:t>
                </a:r>
                <a:r>
                  <a:rPr lang="en-US" dirty="0" err="1"/>
                  <a:t>manquante</a:t>
                </a:r>
                <a:r>
                  <a:rPr lang="en-US" dirty="0"/>
                  <a:t> sur un horizon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</a:t>
                </a:r>
                <a:r>
                  <a:rPr lang="en-US" dirty="0" err="1"/>
                  <a:t>compensée</a:t>
                </a:r>
                <a:r>
                  <a:rPr lang="en-US" dirty="0"/>
                  <a:t> par un </a:t>
                </a:r>
                <a:r>
                  <a:rPr lang="en-US" dirty="0" err="1"/>
                  <a:t>autre</a:t>
                </a:r>
                <a:r>
                  <a:rPr lang="en-US" dirty="0"/>
                  <a:t> horizon 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:r>
                  <a:rPr lang="en-US" dirty="0" err="1"/>
                  <a:t>utiliser</a:t>
                </a:r>
                <a:r>
                  <a:rPr lang="en-US" dirty="0"/>
                  <a:t> un </a:t>
                </a:r>
                <a:r>
                  <a:rPr lang="en-US" dirty="0" err="1"/>
                  <a:t>modèle</a:t>
                </a:r>
                <a:r>
                  <a:rPr lang="en-US" dirty="0"/>
                  <a:t> </a:t>
                </a:r>
                <a:r>
                  <a:rPr lang="en-US" dirty="0" err="1"/>
                  <a:t>implicite</a:t>
                </a:r>
                <a:r>
                  <a:rPr lang="en-US" dirty="0"/>
                  <a:t> global sur le reservoir :</a:t>
                </a:r>
              </a:p>
              <a:p>
                <a:pPr lvl="2"/>
                <a:r>
                  <a:rPr lang="en-US" dirty="0"/>
                  <a:t>Horizons : iso-surfaces (pour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donnée</a:t>
                </a:r>
                <a:r>
                  <a:rPr lang="en-US" dirty="0"/>
                  <a:t>, </a:t>
                </a:r>
                <a:r>
                  <a:rPr lang="en-US" dirty="0" err="1"/>
                  <a:t>appelée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 de potential)</a:t>
                </a:r>
              </a:p>
              <a:p>
                <a:pPr lvl="2"/>
                <a:r>
                  <a:rPr lang="en-US" dirty="0" err="1"/>
                  <a:t>Utiliser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base de </a:t>
                </a:r>
                <a:r>
                  <a:rPr lang="en-US" dirty="0" err="1"/>
                  <a:t>fonction</a:t>
                </a:r>
                <a:r>
                  <a:rPr lang="en-US" dirty="0"/>
                  <a:t> </a:t>
                </a:r>
                <a:r>
                  <a:rPr lang="en-US" dirty="0" err="1"/>
                  <a:t>assurant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« </a:t>
                </a:r>
                <a:r>
                  <a:rPr lang="en-US" dirty="0" err="1"/>
                  <a:t>rigidité</a:t>
                </a:r>
                <a:r>
                  <a:rPr lang="en-US" dirty="0"/>
                  <a:t> » des surfaces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3F86FA-F4D9-E84D-8C75-9BA6ADD44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92" y="1575886"/>
                <a:ext cx="10515600" cy="3439027"/>
              </a:xfrm>
              <a:blipFill>
                <a:blip r:embed="rId2"/>
                <a:stretch>
                  <a:fillRect l="-1086" t="-294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9EF34B3-A6DE-E543-B037-819D5A30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Approche</a:t>
            </a:r>
            <a:endParaRPr lang="en-FR" b="1" dirty="0">
              <a:solidFill>
                <a:srgbClr val="FF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98580E-A083-9F4B-8DBD-1BAC57A9D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792663"/>
            <a:ext cx="5892800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14863C5-4916-7C40-A6A3-A5B7D939F8F7}"/>
              </a:ext>
            </a:extLst>
          </p:cNvPr>
          <p:cNvCxnSpPr/>
          <p:nvPr/>
        </p:nvCxnSpPr>
        <p:spPr>
          <a:xfrm flipH="1">
            <a:off x="9478962" y="6072188"/>
            <a:ext cx="75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112D0DB-7684-0A43-9215-A16FDAB69748}"/>
                  </a:ext>
                </a:extLst>
              </p:cNvPr>
              <p:cNvSpPr txBox="1"/>
              <p:nvPr/>
            </p:nvSpPr>
            <p:spPr>
              <a:xfrm>
                <a:off x="10172501" y="5873234"/>
                <a:ext cx="866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112D0DB-7684-0A43-9215-A16FDAB6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01" y="5873234"/>
                <a:ext cx="86677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7B793F-3D12-264F-9812-1D6FE747C60C}"/>
              </a:ext>
            </a:extLst>
          </p:cNvPr>
          <p:cNvCxnSpPr/>
          <p:nvPr/>
        </p:nvCxnSpPr>
        <p:spPr>
          <a:xfrm flipH="1">
            <a:off x="9478962" y="5307069"/>
            <a:ext cx="75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37096AF-B985-134D-9C1E-4BB7FBDBE293}"/>
                  </a:ext>
                </a:extLst>
              </p:cNvPr>
              <p:cNvSpPr txBox="1"/>
              <p:nvPr/>
            </p:nvSpPr>
            <p:spPr>
              <a:xfrm>
                <a:off x="10172501" y="5108115"/>
                <a:ext cx="866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37096AF-B985-134D-9C1E-4BB7FBDB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01" y="5108115"/>
                <a:ext cx="86677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25E8D7E-0506-814F-8726-D5BD6FEBE58D}"/>
              </a:ext>
            </a:extLst>
          </p:cNvPr>
          <p:cNvCxnSpPr>
            <a:cxnSpLocks/>
          </p:cNvCxnSpPr>
          <p:nvPr/>
        </p:nvCxnSpPr>
        <p:spPr>
          <a:xfrm>
            <a:off x="2741614" y="5674280"/>
            <a:ext cx="744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CC9008A-1F9C-9748-AEAC-9B7B9982808C}"/>
                  </a:ext>
                </a:extLst>
              </p:cNvPr>
              <p:cNvSpPr txBox="1"/>
              <p:nvPr/>
            </p:nvSpPr>
            <p:spPr>
              <a:xfrm>
                <a:off x="1874839" y="5461038"/>
                <a:ext cx="866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CC9008A-1F9C-9748-AEAC-9B7B9982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39" y="5461038"/>
                <a:ext cx="866775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D74913F-0F59-1844-870B-FDA80CCEADF4}"/>
              </a:ext>
            </a:extLst>
          </p:cNvPr>
          <p:cNvCxnSpPr>
            <a:cxnSpLocks/>
          </p:cNvCxnSpPr>
          <p:nvPr/>
        </p:nvCxnSpPr>
        <p:spPr>
          <a:xfrm>
            <a:off x="2743302" y="5307069"/>
            <a:ext cx="744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22329CC-ADE7-0449-B4FE-FE57F576B0A8}"/>
                  </a:ext>
                </a:extLst>
              </p:cNvPr>
              <p:cNvSpPr txBox="1"/>
              <p:nvPr/>
            </p:nvSpPr>
            <p:spPr>
              <a:xfrm>
                <a:off x="1876527" y="5093827"/>
                <a:ext cx="866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22329CC-ADE7-0449-B4FE-FE57F576B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27" y="5093827"/>
                <a:ext cx="86677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84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86FA-F4D9-E84D-8C75-9BA6ADD4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17" y="1690688"/>
            <a:ext cx="10515600" cy="3439027"/>
          </a:xfrm>
        </p:spPr>
        <p:txBody>
          <a:bodyPr>
            <a:normAutofit/>
          </a:bodyPr>
          <a:lstStyle/>
          <a:p>
            <a:r>
              <a:rPr lang="fr-FR" dirty="0"/>
              <a:t>Fonctions implicites : </a:t>
            </a:r>
          </a:p>
          <a:p>
            <a:pPr lvl="1"/>
            <a:r>
              <a:rPr lang="fr-FR" dirty="0"/>
              <a:t>fonctions à base radiale en utilisant des RBF de plaque mince (</a:t>
            </a:r>
            <a:r>
              <a:rPr lang="fr-FR" dirty="0" err="1"/>
              <a:t>thin</a:t>
            </a:r>
            <a:r>
              <a:rPr lang="fr-FR" dirty="0"/>
              <a:t>-plate RBF)</a:t>
            </a:r>
          </a:p>
          <a:p>
            <a:r>
              <a:rPr lang="fr-FR" dirty="0"/>
              <a:t>Valeurs de potentiel :</a:t>
            </a:r>
          </a:p>
          <a:p>
            <a:pPr lvl="1"/>
            <a:r>
              <a:rPr lang="fr-FR" dirty="0"/>
              <a:t>Élévation moyenne des points d’un horizon</a:t>
            </a:r>
          </a:p>
          <a:p>
            <a:pPr lvl="1"/>
            <a:r>
              <a:rPr lang="fr-FR" dirty="0"/>
              <a:t>Indice de la strate dans la stratigraphie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F34B3-A6DE-E543-B037-819D5A30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Approche</a:t>
            </a:r>
            <a:endParaRPr lang="en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1483ABB-7B89-BC4B-9431-EBFED660B3B8}"/>
                  </a:ext>
                </a:extLst>
              </p:cNvPr>
              <p:cNvSpPr txBox="1"/>
              <p:nvPr/>
            </p:nvSpPr>
            <p:spPr>
              <a:xfrm>
                <a:off x="1430936" y="4085190"/>
                <a:ext cx="9072562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1483ABB-7B89-BC4B-9431-EBFED660B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6" y="4085190"/>
                <a:ext cx="9072562" cy="926920"/>
              </a:xfrm>
              <a:prstGeom prst="rect">
                <a:avLst/>
              </a:prstGeom>
              <a:blipFill>
                <a:blip r:embed="rId2"/>
                <a:stretch>
                  <a:fillRect t="-89189" b="-13513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94FF15-F025-904A-A416-B748C4A1F9C7}"/>
              </a:ext>
            </a:extLst>
          </p:cNvPr>
          <p:cNvCxnSpPr/>
          <p:nvPr/>
        </p:nvCxnSpPr>
        <p:spPr>
          <a:xfrm flipH="1" flipV="1">
            <a:off x="6480313" y="4797287"/>
            <a:ext cx="371061" cy="80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72423F2-C3ED-FE4C-A1A3-377319548961}"/>
              </a:ext>
            </a:extLst>
          </p:cNvPr>
          <p:cNvCxnSpPr>
            <a:cxnSpLocks/>
          </p:cNvCxnSpPr>
          <p:nvPr/>
        </p:nvCxnSpPr>
        <p:spPr>
          <a:xfrm flipH="1">
            <a:off x="7491798" y="3436705"/>
            <a:ext cx="711298" cy="4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92C6E0D3-F075-9441-B082-18DA24E06736}"/>
              </a:ext>
            </a:extLst>
          </p:cNvPr>
          <p:cNvSpPr/>
          <p:nvPr/>
        </p:nvSpPr>
        <p:spPr>
          <a:xfrm rot="16200000">
            <a:off x="7407964" y="3736107"/>
            <a:ext cx="132521" cy="674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F3E854-C378-AA4A-9D91-AB9EED27083C}"/>
              </a:ext>
            </a:extLst>
          </p:cNvPr>
          <p:cNvSpPr txBox="1"/>
          <p:nvPr/>
        </p:nvSpPr>
        <p:spPr>
          <a:xfrm>
            <a:off x="6071656" y="5591686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collocations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6C7EE0-98B7-C345-A1BA-D156F3266B00}"/>
              </a:ext>
            </a:extLst>
          </p:cNvPr>
          <p:cNvSpPr txBox="1"/>
          <p:nvPr/>
        </p:nvSpPr>
        <p:spPr>
          <a:xfrm>
            <a:off x="7811719" y="2949050"/>
            <a:ext cx="180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Polynôme de degré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76820C1-FD44-6E42-A1B4-4D60A4772340}"/>
                  </a:ext>
                </a:extLst>
              </p:cNvPr>
              <p:cNvSpPr txBox="1"/>
              <p:nvPr/>
            </p:nvSpPr>
            <p:spPr>
              <a:xfrm>
                <a:off x="709417" y="5340460"/>
                <a:ext cx="3760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ea typeface="Cambria Math" panose="02040503050406030204" pitchFamily="18" charset="0"/>
                  </a:rPr>
                  <a:t>Avec 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endParaRPr lang="fr-FR" dirty="0"/>
              </a:p>
              <a:p>
                <a:pPr algn="ctr"/>
                <a:r>
                  <a:rPr lang="fr-FR" dirty="0"/>
                  <a:t>RBF de plaque mince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76820C1-FD44-6E42-A1B4-4D60A477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17" y="5340460"/>
                <a:ext cx="3760304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89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EF34B3-A6DE-E543-B037-819D5A30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Approche</a:t>
            </a:r>
            <a:endParaRPr lang="en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9DE775-D635-F148-9A53-C27D6754ADB4}"/>
              </a:ext>
            </a:extLst>
          </p:cNvPr>
          <p:cNvCxnSpPr/>
          <p:nvPr/>
        </p:nvCxnSpPr>
        <p:spPr>
          <a:xfrm>
            <a:off x="6096000" y="1470991"/>
            <a:ext cx="0" cy="507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DEEB905-A979-1F47-B8B8-7C698E5B7A5C}"/>
              </a:ext>
            </a:extLst>
          </p:cNvPr>
          <p:cNvSpPr txBox="1"/>
          <p:nvPr/>
        </p:nvSpPr>
        <p:spPr>
          <a:xfrm>
            <a:off x="543339" y="1506022"/>
            <a:ext cx="485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Interpolation</a:t>
            </a:r>
            <a:b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dirty="0"/>
              <a:t>trouver un modèle qui passe par des données 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AAF657-5530-6F48-A183-FC5F608F9DC9}"/>
              </a:ext>
            </a:extLst>
          </p:cNvPr>
          <p:cNvSpPr txBox="1"/>
          <p:nvPr/>
        </p:nvSpPr>
        <p:spPr>
          <a:xfrm>
            <a:off x="6390862" y="1506022"/>
            <a:ext cx="49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Approximation</a:t>
            </a:r>
            <a:b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fr-FR" dirty="0"/>
              <a:t>trouver le modèle le plus proche des données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AF35CB-29CA-7144-BEA6-6B3EC15A9E9C}"/>
              </a:ext>
            </a:extLst>
          </p:cNvPr>
          <p:cNvSpPr txBox="1"/>
          <p:nvPr/>
        </p:nvSpPr>
        <p:spPr>
          <a:xfrm>
            <a:off x="1152939" y="2266122"/>
            <a:ext cx="400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Collocations ←→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4C971F4-3EFF-924B-9349-B9D3C8BBE77D}"/>
                  </a:ext>
                </a:extLst>
              </p:cNvPr>
              <p:cNvSpPr txBox="1"/>
              <p:nvPr/>
            </p:nvSpPr>
            <p:spPr>
              <a:xfrm>
                <a:off x="1152939" y="3210888"/>
                <a:ext cx="43659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𝑑𝑜𝑛𝑛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é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4C971F4-3EFF-924B-9349-B9D3C8BB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39" y="3210888"/>
                <a:ext cx="4365938" cy="646331"/>
              </a:xfrm>
              <a:prstGeom prst="rect">
                <a:avLst/>
              </a:prstGeom>
              <a:blipFill>
                <a:blip r:embed="rId2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48833D6-3C13-FC44-96C0-B4B1C5C2EE87}"/>
              </a:ext>
            </a:extLst>
          </p:cNvPr>
          <p:cNvCxnSpPr>
            <a:stCxn id="18" idx="2"/>
          </p:cNvCxnSpPr>
          <p:nvPr/>
        </p:nvCxnSpPr>
        <p:spPr>
          <a:xfrm flipH="1">
            <a:off x="3335628" y="3857219"/>
            <a:ext cx="280" cy="110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7778765-47A3-1749-9E29-D982E4D3E4CD}"/>
                  </a:ext>
                </a:extLst>
              </p:cNvPr>
              <p:cNvSpPr txBox="1"/>
              <p:nvPr/>
            </p:nvSpPr>
            <p:spPr>
              <a:xfrm>
                <a:off x="1152939" y="5351978"/>
                <a:ext cx="4462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Inversion d’une matrice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7778765-47A3-1749-9E29-D982E4D3E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39" y="5351978"/>
                <a:ext cx="4462809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9BFEB43B-A0C6-0E4F-BCD3-BEFC6A582AC8}"/>
              </a:ext>
            </a:extLst>
          </p:cNvPr>
          <p:cNvSpPr txBox="1"/>
          <p:nvPr/>
        </p:nvSpPr>
        <p:spPr>
          <a:xfrm>
            <a:off x="7036904" y="2266122"/>
            <a:ext cx="42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Collocations </a:t>
            </a:r>
            <a:r>
              <a:rPr lang="fr-FR" dirty="0">
                <a:sym typeface="Wingdings" pitchFamily="2" charset="2"/>
              </a:rPr>
              <a:t> </a:t>
            </a:r>
            <a:r>
              <a:rPr lang="fr-FR" dirty="0"/>
              <a:t>(calculé à partir de)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58012E5-B7C3-D741-9E07-2BE75052344C}"/>
                  </a:ext>
                </a:extLst>
              </p:cNvPr>
              <p:cNvSpPr txBox="1"/>
              <p:nvPr/>
            </p:nvSpPr>
            <p:spPr>
              <a:xfrm>
                <a:off x="6890991" y="3210888"/>
                <a:ext cx="4365938" cy="117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𝑖𝑛𝑖𝑚𝑖𝑠𝑒𝑟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𝑓𝑜𝑛𝑐𝑡𝑖𝑜𝑛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58012E5-B7C3-D741-9E07-2BE750523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91" y="3210888"/>
                <a:ext cx="4365938" cy="1177374"/>
              </a:xfrm>
              <a:prstGeom prst="rect">
                <a:avLst/>
              </a:prstGeom>
              <a:blipFill>
                <a:blip r:embed="rId5"/>
                <a:stretch>
                  <a:fillRect t="-46809" b="-1074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DE92908-EF1F-7542-B98B-8965E58143A1}"/>
              </a:ext>
            </a:extLst>
          </p:cNvPr>
          <p:cNvCxnSpPr>
            <a:stCxn id="23" idx="2"/>
          </p:cNvCxnSpPr>
          <p:nvPr/>
        </p:nvCxnSpPr>
        <p:spPr>
          <a:xfrm flipH="1">
            <a:off x="9073680" y="4388262"/>
            <a:ext cx="280" cy="57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8E5BE70-49CB-6643-852F-ADB613F0588D}"/>
                  </a:ext>
                </a:extLst>
              </p:cNvPr>
              <p:cNvSpPr txBox="1"/>
              <p:nvPr/>
            </p:nvSpPr>
            <p:spPr>
              <a:xfrm>
                <a:off x="6890991" y="5351978"/>
                <a:ext cx="4462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Householder sur matrice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8E5BE70-49CB-6643-852F-ADB613F05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91" y="5351978"/>
                <a:ext cx="4462809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0590E86-51C4-0A4F-A600-506A0A6972F6}"/>
              </a:ext>
            </a:extLst>
          </p:cNvPr>
          <p:cNvCxnSpPr>
            <a:cxnSpLocks/>
          </p:cNvCxnSpPr>
          <p:nvPr/>
        </p:nvCxnSpPr>
        <p:spPr>
          <a:xfrm flipH="1">
            <a:off x="1545466" y="3721994"/>
            <a:ext cx="1133341" cy="66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B4628BB-415A-0949-9291-872790878BC6}"/>
                  </a:ext>
                </a:extLst>
              </p:cNvPr>
              <p:cNvSpPr txBox="1"/>
              <p:nvPr/>
            </p:nvSpPr>
            <p:spPr>
              <a:xfrm>
                <a:off x="409045" y="4317379"/>
                <a:ext cx="1880316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Linéaire /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B4628BB-415A-0949-9291-87279087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5" y="4317379"/>
                <a:ext cx="1880316" cy="410369"/>
              </a:xfrm>
              <a:prstGeom prst="rect">
                <a:avLst/>
              </a:prstGeom>
              <a:blipFill>
                <a:blip r:embed="rId7"/>
                <a:stretch>
                  <a:fillRect t="-11765" b="-205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F52BAD8-5D7D-044D-833F-CC61B36CDBDA}"/>
              </a:ext>
            </a:extLst>
          </p:cNvPr>
          <p:cNvCxnSpPr>
            <a:cxnSpLocks/>
          </p:cNvCxnSpPr>
          <p:nvPr/>
        </p:nvCxnSpPr>
        <p:spPr>
          <a:xfrm>
            <a:off x="1545466" y="4703038"/>
            <a:ext cx="995172" cy="54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08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27347</TotalTime>
  <Words>961</Words>
  <Application>Microsoft Macintosh PowerPoint</Application>
  <PresentationFormat>Widescreen</PresentationFormat>
  <Paragraphs>147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-webkit-standard</vt:lpstr>
      <vt:lpstr>Arial</vt:lpstr>
      <vt:lpstr>Calibri</vt:lpstr>
      <vt:lpstr>Calibri Light</vt:lpstr>
      <vt:lpstr>Cambria Math</vt:lpstr>
      <vt:lpstr>Wingdings</vt:lpstr>
      <vt:lpstr>Office Theme</vt:lpstr>
      <vt:lpstr>Stage  de 4ème année Polytech      </vt:lpstr>
      <vt:lpstr>Présentation du contexte </vt:lpstr>
      <vt:lpstr>Un peu de géologie … </vt:lpstr>
      <vt:lpstr>Présentation des objectifs</vt:lpstr>
      <vt:lpstr>Intérêt du modèle implicite</vt:lpstr>
      <vt:lpstr>Données / position du problème</vt:lpstr>
      <vt:lpstr>Approche</vt:lpstr>
      <vt:lpstr>Approche</vt:lpstr>
      <vt:lpstr>Approche</vt:lpstr>
      <vt:lpstr>Vue générale du travail réalisé</vt:lpstr>
      <vt:lpstr>Vue générale du travail réalisé</vt:lpstr>
      <vt:lpstr>Reconstruction par approximation avec calcul des collocations par grille régulière  </vt:lpstr>
      <vt:lpstr> Résultats préliminaries </vt:lpstr>
      <vt:lpstr>Résultats preliminaires (synthetic)</vt:lpstr>
      <vt:lpstr>Résultats preliminaires (volve)</vt:lpstr>
      <vt:lpstr>PowerPoint Presentation</vt:lpstr>
      <vt:lpstr>Distance données/surfaces (volve)</vt:lpstr>
      <vt:lpstr>Distance données/surfaces (Thurrock)</vt:lpstr>
      <vt:lpstr>Coupe  (volve)</vt:lpstr>
      <vt:lpstr>Coupe (Thurrock)</vt:lpstr>
      <vt:lpstr>Choix des paramètres de la grille régulière </vt:lpstr>
      <vt:lpstr>Bon résultats (Brent/Dunlin) </vt:lpstr>
      <vt:lpstr>Mauvais résultats (Brent/Dunlin) </vt:lpstr>
      <vt:lpstr>Vue générale du travail réalisé</vt:lpstr>
      <vt:lpstr> Reconstruction par approximation avec calcul des collocations par Kd-Tree </vt:lpstr>
      <vt:lpstr>Détails du Kd-Tree </vt:lpstr>
      <vt:lpstr>Cellules du Kd-Tree (Volve)</vt:lpstr>
      <vt:lpstr>Résultats Kd-Tree (Volve) (1)</vt:lpstr>
      <vt:lpstr>Résultats Kd-Tree (Volve) (2)</vt:lpstr>
      <vt:lpstr>Résultats Kd-Tree (Thurrock) (1) données hors cahier de charge (horizons trop proches)</vt:lpstr>
      <vt:lpstr>Résultats Kd-Tree (Thurrock) (2) données hors cahier de charge (horizons trop proches)</vt:lpstr>
      <vt:lpstr>Vue générale du travail réalisé</vt:lpstr>
      <vt:lpstr>Intégration des données de puits de forage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présentation du contexte </dc:title>
  <dc:creator>BAKHADDA Abdessamad</dc:creator>
  <cp:lastModifiedBy>BAKHADDA Abdessamad</cp:lastModifiedBy>
  <cp:revision>91</cp:revision>
  <dcterms:created xsi:type="dcterms:W3CDTF">2021-06-02T23:10:05Z</dcterms:created>
  <dcterms:modified xsi:type="dcterms:W3CDTF">2021-09-06T09:18:06Z</dcterms:modified>
</cp:coreProperties>
</file>